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sldIdLst>
    <p:sldId id="463" r:id="rId2"/>
    <p:sldId id="464" r:id="rId3"/>
    <p:sldId id="465" r:id="rId4"/>
    <p:sldId id="466" r:id="rId5"/>
    <p:sldId id="467" r:id="rId6"/>
    <p:sldId id="468" r:id="rId7"/>
    <p:sldId id="469" r:id="rId8"/>
    <p:sldId id="470" r:id="rId9"/>
    <p:sldId id="471" r:id="rId10"/>
    <p:sldId id="472" r:id="rId11"/>
    <p:sldId id="473" r:id="rId12"/>
    <p:sldId id="474" r:id="rId13"/>
    <p:sldId id="475" r:id="rId14"/>
    <p:sldId id="476" r:id="rId15"/>
    <p:sldId id="477" r:id="rId16"/>
    <p:sldId id="478" r:id="rId17"/>
    <p:sldId id="479" r:id="rId18"/>
    <p:sldId id="480" r:id="rId19"/>
    <p:sldId id="481" r:id="rId20"/>
    <p:sldId id="482" r:id="rId21"/>
    <p:sldId id="483" r:id="rId22"/>
    <p:sldId id="275" r:id="rId23"/>
    <p:sldId id="484" r:id="rId24"/>
    <p:sldId id="485" r:id="rId25"/>
    <p:sldId id="276" r:id="rId26"/>
    <p:sldId id="486" r:id="rId27"/>
    <p:sldId id="487" r:id="rId28"/>
    <p:sldId id="277" r:id="rId29"/>
    <p:sldId id="278" r:id="rId30"/>
    <p:sldId id="279" r:id="rId31"/>
    <p:sldId id="280" r:id="rId32"/>
    <p:sldId id="327" r:id="rId33"/>
    <p:sldId id="488" r:id="rId34"/>
    <p:sldId id="489" r:id="rId35"/>
    <p:sldId id="490" r:id="rId36"/>
    <p:sldId id="283" r:id="rId37"/>
    <p:sldId id="491" r:id="rId38"/>
    <p:sldId id="492" r:id="rId39"/>
    <p:sldId id="493" r:id="rId40"/>
    <p:sldId id="494" r:id="rId41"/>
    <p:sldId id="495" r:id="rId42"/>
    <p:sldId id="496" r:id="rId43"/>
    <p:sldId id="320" r:id="rId44"/>
    <p:sldId id="497" r:id="rId45"/>
    <p:sldId id="498" r:id="rId46"/>
    <p:sldId id="499" r:id="rId47"/>
    <p:sldId id="324" r:id="rId48"/>
    <p:sldId id="500" r:id="rId49"/>
    <p:sldId id="501" r:id="rId50"/>
    <p:sldId id="284" r:id="rId51"/>
    <p:sldId id="285" r:id="rId52"/>
    <p:sldId id="286" r:id="rId53"/>
    <p:sldId id="287" r:id="rId54"/>
    <p:sldId id="288" r:id="rId55"/>
    <p:sldId id="289" r:id="rId56"/>
    <p:sldId id="290" r:id="rId57"/>
    <p:sldId id="291" r:id="rId58"/>
    <p:sldId id="502" r:id="rId59"/>
    <p:sldId id="503" r:id="rId60"/>
    <p:sldId id="294" r:id="rId61"/>
    <p:sldId id="504"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256" r:id="rId78"/>
    <p:sldId id="257" r:id="rId79"/>
    <p:sldId id="258" r:id="rId80"/>
    <p:sldId id="259" r:id="rId81"/>
    <p:sldId id="260" r:id="rId82"/>
    <p:sldId id="261" r:id="rId83"/>
    <p:sldId id="262" r:id="rId84"/>
    <p:sldId id="263" r:id="rId85"/>
    <p:sldId id="264" r:id="rId86"/>
    <p:sldId id="265" r:id="rId87"/>
    <p:sldId id="266" r:id="rId88"/>
    <p:sldId id="267" r:id="rId89"/>
    <p:sldId id="268" r:id="rId90"/>
    <p:sldId id="269" r:id="rId91"/>
    <p:sldId id="270" r:id="rId92"/>
    <p:sldId id="271" r:id="rId93"/>
    <p:sldId id="272" r:id="rId94"/>
    <p:sldId id="273" r:id="rId95"/>
    <p:sldId id="274" r:id="rId96"/>
    <p:sldId id="292" r:id="rId97"/>
    <p:sldId id="293" r:id="rId98"/>
    <p:sldId id="295" r:id="rId99"/>
    <p:sldId id="296" r:id="rId100"/>
    <p:sldId id="297" r:id="rId101"/>
    <p:sldId id="298" r:id="rId102"/>
    <p:sldId id="299" r:id="rId103"/>
    <p:sldId id="300" r:id="rId104"/>
    <p:sldId id="301" r:id="rId105"/>
    <p:sldId id="302" r:id="rId106"/>
    <p:sldId id="303" r:id="rId107"/>
    <p:sldId id="304" r:id="rId108"/>
    <p:sldId id="305" r:id="rId109"/>
    <p:sldId id="306" r:id="rId110"/>
    <p:sldId id="321" r:id="rId111"/>
    <p:sldId id="322" r:id="rId112"/>
    <p:sldId id="323" r:id="rId113"/>
    <p:sldId id="333" r:id="rId114"/>
    <p:sldId id="332" r:id="rId115"/>
    <p:sldId id="334" r:id="rId116"/>
    <p:sldId id="336" r:id="rId117"/>
    <p:sldId id="329" r:id="rId118"/>
    <p:sldId id="325" r:id="rId119"/>
    <p:sldId id="391" r:id="rId120"/>
    <p:sldId id="392" r:id="rId121"/>
    <p:sldId id="393" r:id="rId122"/>
    <p:sldId id="394" r:id="rId123"/>
    <p:sldId id="395" r:id="rId124"/>
    <p:sldId id="396" r:id="rId125"/>
    <p:sldId id="397" r:id="rId126"/>
    <p:sldId id="398" r:id="rId127"/>
    <p:sldId id="399" r:id="rId128"/>
    <p:sldId id="400" r:id="rId129"/>
    <p:sldId id="328" r:id="rId130"/>
    <p:sldId id="326" r:id="rId131"/>
    <p:sldId id="330" r:id="rId132"/>
    <p:sldId id="331" r:id="rId133"/>
    <p:sldId id="307" r:id="rId134"/>
    <p:sldId id="308" r:id="rId135"/>
    <p:sldId id="309" r:id="rId136"/>
    <p:sldId id="310" r:id="rId137"/>
    <p:sldId id="311" r:id="rId138"/>
    <p:sldId id="312" r:id="rId139"/>
    <p:sldId id="313" r:id="rId140"/>
    <p:sldId id="314" r:id="rId141"/>
    <p:sldId id="315" r:id="rId142"/>
    <p:sldId id="316" r:id="rId143"/>
    <p:sldId id="317" r:id="rId144"/>
    <p:sldId id="318" r:id="rId145"/>
    <p:sldId id="319" r:id="rId146"/>
    <p:sldId id="337" r:id="rId147"/>
    <p:sldId id="401" r:id="rId148"/>
    <p:sldId id="402" r:id="rId149"/>
    <p:sldId id="338" r:id="rId150"/>
    <p:sldId id="339" r:id="rId151"/>
    <p:sldId id="340" r:id="rId152"/>
    <p:sldId id="343" r:id="rId153"/>
    <p:sldId id="344" r:id="rId154"/>
    <p:sldId id="345" r:id="rId155"/>
    <p:sldId id="346" r:id="rId156"/>
    <p:sldId id="359" r:id="rId157"/>
    <p:sldId id="403" r:id="rId158"/>
    <p:sldId id="404" r:id="rId159"/>
    <p:sldId id="405" r:id="rId160"/>
    <p:sldId id="360" r:id="rId161"/>
    <p:sldId id="361" r:id="rId162"/>
    <p:sldId id="362" r:id="rId163"/>
    <p:sldId id="363" r:id="rId164"/>
    <p:sldId id="364" r:id="rId165"/>
    <p:sldId id="365" r:id="rId166"/>
    <p:sldId id="366" r:id="rId167"/>
    <p:sldId id="367" r:id="rId168"/>
    <p:sldId id="368" r:id="rId169"/>
    <p:sldId id="369" r:id="rId170"/>
    <p:sldId id="370" r:id="rId171"/>
    <p:sldId id="371" r:id="rId172"/>
    <p:sldId id="372" r:id="rId173"/>
    <p:sldId id="373" r:id="rId174"/>
    <p:sldId id="374" r:id="rId175"/>
    <p:sldId id="375" r:id="rId176"/>
    <p:sldId id="377" r:id="rId177"/>
    <p:sldId id="376" r:id="rId178"/>
    <p:sldId id="378" r:id="rId179"/>
    <p:sldId id="382" r:id="rId180"/>
    <p:sldId id="383" r:id="rId181"/>
    <p:sldId id="384" r:id="rId182"/>
    <p:sldId id="387" r:id="rId183"/>
    <p:sldId id="386" r:id="rId184"/>
    <p:sldId id="388" r:id="rId185"/>
    <p:sldId id="389" r:id="rId186"/>
    <p:sldId id="390" r:id="rId187"/>
    <p:sldId id="379" r:id="rId188"/>
    <p:sldId id="406" r:id="rId189"/>
    <p:sldId id="407" r:id="rId190"/>
    <p:sldId id="408" r:id="rId191"/>
    <p:sldId id="409" r:id="rId192"/>
    <p:sldId id="410" r:id="rId193"/>
    <p:sldId id="411" r:id="rId194"/>
    <p:sldId id="412" r:id="rId195"/>
    <p:sldId id="413" r:id="rId196"/>
    <p:sldId id="414" r:id="rId197"/>
    <p:sldId id="415" r:id="rId198"/>
    <p:sldId id="416" r:id="rId199"/>
    <p:sldId id="417" r:id="rId200"/>
    <p:sldId id="418" r:id="rId201"/>
    <p:sldId id="419" r:id="rId202"/>
    <p:sldId id="420" r:id="rId203"/>
    <p:sldId id="421" r:id="rId204"/>
    <p:sldId id="422" r:id="rId205"/>
    <p:sldId id="423" r:id="rId206"/>
    <p:sldId id="424" r:id="rId207"/>
    <p:sldId id="425" r:id="rId208"/>
    <p:sldId id="426" r:id="rId209"/>
    <p:sldId id="427" r:id="rId210"/>
    <p:sldId id="428" r:id="rId211"/>
    <p:sldId id="429" r:id="rId212"/>
    <p:sldId id="430" r:id="rId213"/>
    <p:sldId id="431" r:id="rId214"/>
    <p:sldId id="432" r:id="rId215"/>
    <p:sldId id="433" r:id="rId216"/>
    <p:sldId id="435" r:id="rId217"/>
    <p:sldId id="436" r:id="rId218"/>
    <p:sldId id="437" r:id="rId219"/>
    <p:sldId id="438" r:id="rId220"/>
    <p:sldId id="439" r:id="rId221"/>
    <p:sldId id="440" r:id="rId222"/>
    <p:sldId id="441" r:id="rId223"/>
    <p:sldId id="442" r:id="rId224"/>
    <p:sldId id="443" r:id="rId225"/>
    <p:sldId id="444" r:id="rId226"/>
    <p:sldId id="445" r:id="rId227"/>
    <p:sldId id="446" r:id="rId228"/>
    <p:sldId id="447" r:id="rId229"/>
    <p:sldId id="448" r:id="rId230"/>
    <p:sldId id="449" r:id="rId231"/>
    <p:sldId id="450" r:id="rId232"/>
    <p:sldId id="451" r:id="rId233"/>
    <p:sldId id="452" r:id="rId234"/>
    <p:sldId id="453" r:id="rId235"/>
    <p:sldId id="454" r:id="rId236"/>
    <p:sldId id="455" r:id="rId237"/>
    <p:sldId id="456" r:id="rId238"/>
    <p:sldId id="457" r:id="rId239"/>
    <p:sldId id="458" r:id="rId240"/>
    <p:sldId id="459" r:id="rId241"/>
    <p:sldId id="460" r:id="rId242"/>
    <p:sldId id="461" r:id="rId243"/>
    <p:sldId id="434" r:id="rId244"/>
    <p:sldId id="520" r:id="rId245"/>
    <p:sldId id="521" r:id="rId246"/>
    <p:sldId id="522" r:id="rId247"/>
    <p:sldId id="523" r:id="rId248"/>
    <p:sldId id="524" r:id="rId249"/>
    <p:sldId id="525" r:id="rId250"/>
    <p:sldId id="526" r:id="rId2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B38588-F62F-4FB1-AD6D-1615B19B2568}">
          <p14:sldIdLst>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275"/>
            <p14:sldId id="484"/>
            <p14:sldId id="485"/>
            <p14:sldId id="276"/>
            <p14:sldId id="486"/>
            <p14:sldId id="487"/>
            <p14:sldId id="277"/>
            <p14:sldId id="278"/>
            <p14:sldId id="279"/>
            <p14:sldId id="280"/>
            <p14:sldId id="327"/>
            <p14:sldId id="488"/>
            <p14:sldId id="489"/>
            <p14:sldId id="490"/>
            <p14:sldId id="283"/>
            <p14:sldId id="491"/>
            <p14:sldId id="492"/>
            <p14:sldId id="493"/>
            <p14:sldId id="494"/>
            <p14:sldId id="495"/>
            <p14:sldId id="496"/>
            <p14:sldId id="320"/>
            <p14:sldId id="497"/>
            <p14:sldId id="498"/>
            <p14:sldId id="499"/>
            <p14:sldId id="324"/>
            <p14:sldId id="500"/>
            <p14:sldId id="501"/>
            <p14:sldId id="284"/>
            <p14:sldId id="285"/>
            <p14:sldId id="286"/>
            <p14:sldId id="287"/>
            <p14:sldId id="288"/>
            <p14:sldId id="289"/>
            <p14:sldId id="290"/>
            <p14:sldId id="291"/>
            <p14:sldId id="502"/>
            <p14:sldId id="503"/>
            <p14:sldId id="294"/>
            <p14:sldId id="504"/>
            <p14:sldId id="505"/>
            <p14:sldId id="506"/>
            <p14:sldId id="507"/>
            <p14:sldId id="508"/>
            <p14:sldId id="509"/>
            <p14:sldId id="510"/>
            <p14:sldId id="511"/>
            <p14:sldId id="512"/>
            <p14:sldId id="513"/>
            <p14:sldId id="514"/>
            <p14:sldId id="515"/>
            <p14:sldId id="516"/>
            <p14:sldId id="517"/>
            <p14:sldId id="518"/>
            <p14:sldId id="519"/>
            <p14:sldId id="256"/>
            <p14:sldId id="257"/>
            <p14:sldId id="258"/>
            <p14:sldId id="259"/>
            <p14:sldId id="260"/>
            <p14:sldId id="261"/>
            <p14:sldId id="262"/>
            <p14:sldId id="263"/>
            <p14:sldId id="264"/>
            <p14:sldId id="265"/>
            <p14:sldId id="266"/>
            <p14:sldId id="267"/>
            <p14:sldId id="268"/>
            <p14:sldId id="269"/>
            <p14:sldId id="270"/>
            <p14:sldId id="271"/>
          </p14:sldIdLst>
        </p14:section>
        <p14:section name="Untitled Section" id="{FAB27C8F-9D44-40B2-8C91-10EEA2DA1BAD}">
          <p14:sldIdLst>
            <p14:sldId id="272"/>
            <p14:sldId id="273"/>
            <p14:sldId id="274"/>
            <p14:sldId id="292"/>
            <p14:sldId id="293"/>
            <p14:sldId id="295"/>
            <p14:sldId id="296"/>
            <p14:sldId id="297"/>
            <p14:sldId id="298"/>
            <p14:sldId id="299"/>
            <p14:sldId id="300"/>
            <p14:sldId id="301"/>
            <p14:sldId id="302"/>
            <p14:sldId id="303"/>
            <p14:sldId id="304"/>
            <p14:sldId id="305"/>
            <p14:sldId id="306"/>
            <p14:sldId id="321"/>
            <p14:sldId id="322"/>
            <p14:sldId id="323"/>
            <p14:sldId id="333"/>
            <p14:sldId id="332"/>
            <p14:sldId id="334"/>
            <p14:sldId id="336"/>
            <p14:sldId id="329"/>
            <p14:sldId id="325"/>
            <p14:sldId id="391"/>
            <p14:sldId id="392"/>
            <p14:sldId id="393"/>
            <p14:sldId id="394"/>
            <p14:sldId id="395"/>
            <p14:sldId id="396"/>
            <p14:sldId id="397"/>
            <p14:sldId id="398"/>
            <p14:sldId id="399"/>
            <p14:sldId id="400"/>
            <p14:sldId id="328"/>
            <p14:sldId id="326"/>
            <p14:sldId id="330"/>
            <p14:sldId id="331"/>
            <p14:sldId id="307"/>
            <p14:sldId id="308"/>
            <p14:sldId id="309"/>
            <p14:sldId id="310"/>
            <p14:sldId id="311"/>
            <p14:sldId id="312"/>
            <p14:sldId id="313"/>
            <p14:sldId id="314"/>
            <p14:sldId id="315"/>
            <p14:sldId id="316"/>
            <p14:sldId id="317"/>
            <p14:sldId id="318"/>
            <p14:sldId id="319"/>
            <p14:sldId id="337"/>
            <p14:sldId id="401"/>
            <p14:sldId id="402"/>
            <p14:sldId id="338"/>
            <p14:sldId id="339"/>
            <p14:sldId id="340"/>
            <p14:sldId id="343"/>
            <p14:sldId id="344"/>
            <p14:sldId id="345"/>
            <p14:sldId id="346"/>
            <p14:sldId id="359"/>
            <p14:sldId id="403"/>
            <p14:sldId id="404"/>
            <p14:sldId id="405"/>
            <p14:sldId id="360"/>
            <p14:sldId id="361"/>
            <p14:sldId id="362"/>
            <p14:sldId id="363"/>
            <p14:sldId id="364"/>
            <p14:sldId id="365"/>
            <p14:sldId id="366"/>
            <p14:sldId id="367"/>
            <p14:sldId id="368"/>
            <p14:sldId id="369"/>
            <p14:sldId id="370"/>
            <p14:sldId id="371"/>
            <p14:sldId id="372"/>
            <p14:sldId id="373"/>
            <p14:sldId id="374"/>
            <p14:sldId id="375"/>
            <p14:sldId id="377"/>
            <p14:sldId id="376"/>
            <p14:sldId id="378"/>
            <p14:sldId id="382"/>
            <p14:sldId id="383"/>
            <p14:sldId id="384"/>
            <p14:sldId id="387"/>
            <p14:sldId id="386"/>
            <p14:sldId id="388"/>
            <p14:sldId id="389"/>
            <p14:sldId id="390"/>
            <p14:sldId id="379"/>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34"/>
            <p14:sldId id="520"/>
            <p14:sldId id="521"/>
            <p14:sldId id="522"/>
            <p14:sldId id="523"/>
            <p14:sldId id="524"/>
            <p14:sldId id="525"/>
            <p14:sldId id="5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39:24.356"/>
    </inkml:context>
    <inkml:brush xml:id="br0">
      <inkml:brushProperty name="width" value="0.2" units="cm"/>
      <inkml:brushProperty name="height" value="0.2" units="cm"/>
      <inkml:brushProperty name="fitToCurve" value="1"/>
    </inkml:brush>
  </inkml:definitions>
  <inkml:trace contextRef="#ctx0" brushRef="#br0">231 0,'0'39,"-39"-39,39 38,0 0,-38 1,38-1,-39-38,39 39,0-1,0 1,-38-39,38 38,-39 1,39-1,0 1,-38-39,38 38,0 1</inkml:trace>
  <inkml:trace contextRef="#ctx0" brushRef="#br0" timeOffset="3510.17">308 39,'0'38,"0"0,0 1,38-39,1 0,-39 38,0 1,38-39,-38 38,0 1,0-1,39-38,-39 39,0-1,38-38,-38 39,39-39,-39 38,38-38,-38 39</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2:23.689"/>
    </inkml:context>
    <inkml:brush xml:id="br0">
      <inkml:brushProperty name="width" value="0.09333" units="cm"/>
      <inkml:brushProperty name="height" value="0.09333" units="cm"/>
      <inkml:brushProperty name="color" value="#ED1C24"/>
      <inkml:brushProperty name="fitToCurve" value="1"/>
    </inkml:brush>
    <inkml:brush xml:id="br1">
      <inkml:brushProperty name="width" value="0.09333" units="cm"/>
      <inkml:brushProperty name="height" value="0.09333" units="cm"/>
      <inkml:brushProperty name="fitToCurve" value="1"/>
    </inkml:brush>
  </inkml:definitions>
  <inkml:trace contextRef="#ctx0" brushRef="#br0">9852 962,'38'0,"1"0,-39 39,38-39,-38 38,39 1,-1-39,-38 38,39 1,-39-1,38-38,-38 39,39-39,-1 38,1-38,-39 38,0 1,38-39,-38 38,39-38,-1 0,-38 39,39-39,-39 38,0 1,38-39,-38 38,39-38,-1 0,-38 39,38-1,1-38,-39 39,38-39,-38 38,39-38,-39 39,0-1</inkml:trace>
  <inkml:trace contextRef="#ctx0" brushRef="#br1" timeOffset="-81310.63">8389 1385,'0'39,"0"-1,0 1,0-1,0 1,0-1,0 1,0-1,0 1,0-1,0 1,0-1,-38-38,38 39,0-1,0 1,0-1</inkml:trace>
  <inkml:trace contextRef="#ctx0" brushRef="#br0" timeOffset="3382.47">8428 1385,'0'39,"0"-1,0 1,0-1,0 1,0-1,0 1,0-1,0 1,0-1,0 1,0-1,0 1,-39-39,39 38,0 1,0-1,0 1,0-1,-38-38,-1 0</inkml:trace>
  <inkml:trace contextRef="#ctx0" brushRef="#br1" timeOffset="-97436.2099">5541 1501,'0'38,"0"1,0-1,0 1,0-1,0 1,0-1,0 1,0-1,0 1,0-1,0 1,0-1,0 1</inkml:trace>
  <inkml:trace contextRef="#ctx0" brushRef="#br0" timeOffset="6735.18">5503 1578,'0'38,"0"1,0-1,0 1,0-1,0 1,0-1,0 1,0-1,0 1,0-1,0 1,0-1</inkml:trace>
  <inkml:trace contextRef="#ctx0" brushRef="#br1" timeOffset="-107675.42">3694 1501,'0'38,"0"1,0-1,0 1,0-1,0 1,0-1,0 1,0-1,0 1,0-1,0 1,0-1,-38-38,38 39,0-1,0 1</inkml:trace>
  <inkml:trace contextRef="#ctx0" brushRef="#br0" timeOffset="8996.44">3694 1501,'0'38,"0"1,0-1,0 1,0-1,0 1,0-1,0 1,0-1,0 1,0-1,0 1,0-1,0 1,0-1,0 1,-38-39,38 38,-39-38,39 39</inkml:trace>
  <inkml:trace contextRef="#ctx0" brushRef="#br0" timeOffset="11986.77">1693 1501,'0'-39,"0"78,0-1,0 1,0-1,0 1,0-1,0 1,0-1,0 1,0-1,0 1,0-1,0 1,0-1,0 1,0-1,0 1</inkml:trace>
  <inkml:trace contextRef="#ctx0" brushRef="#br0" timeOffset="-19502.6099">6581-385,'0'39,"38"-39,1 0,-1 0,0 0,1 0,-1 0,1 0,-39 38,38-38,1 0,-1 0,1 0,-1 0,1 0,-1 0,1 0,-1 0,1 0,-1 0,1 0,-1 0,1 0,-1 0,1 0,-1 0,1 0,-1 0</inkml:trace>
  <inkml:trace contextRef="#ctx0" brushRef="#br1" timeOffset="-91158.39">6504-385,'38'0,"1"0,-1 0,1 0,-1 0,0 0,1 0,-1 0,1 0,-1 0,1 0,-1 0,1 0,-1 0,1 0,-1 0,1 0,-1 0,1 0,-1 0,1 0,-1 0,1 0,-1 0,1 0,-1 0,1 0</inkml:trace>
  <inkml:trace contextRef="#ctx0" brushRef="#br0" timeOffset="-22507.42">6658-385,'38'0,"0"0,1 0,-1 0,1 0,-1 0,1 0,-1 0,1 0,-1 0,1 0,-1 0,1 0,-1 0,1 0,-1 0,1 0,-1 0,1 0,-1 0,1 0,-39 39,38-39,1 0</inkml:trace>
  <inkml:trace contextRef="#ctx0" brushRef="#br1" timeOffset="-85828.19">6581-346,'-39'0,"39"38,0 1,0-1,0 1,0-1,0 1,0-1,0 1,0-1,0 0,0 1,0-1,0 1,0-1,0 1,0-1,0 1,0-1,0 1,0-1,0 1,0-1,0 1,0-1,0 1,0-1,0 1,0-1,0 1,0-1,0 1,0-1,0 1,0-1,0 1,0-1,0 1,0-1,0 1,0-1,0 1,0-1,0 0,0 1,0-1,0 1,0-1,0 1,0-1,0 1,0-1,0 1,39-39,-1 0,1 0,-1 0,0 0,1 0,-1 0,1 0,-1 0,1 0,-1 0,1 0,-1 0,1 0,-1 0,1 0,-1 0,1 0,-1 0,1 0,-1 0,1 0,-1 0,1 0,-1 0,1 0,-1 0</inkml:trace>
  <inkml:trace contextRef="#ctx0" brushRef="#br0" timeOffset="-13306.22">6619-346,'0'38,"0"1,0-1,0 1,0-1,0 1,0-1,0 1,0-1,0 0,0 1,0-1,0 1,0-1,0 1,0-1,0 1,0-1,0 1,0-1,0 1,0-1,0 1,0-1,0 1,0-1,0 1,0-1,0 1,0-1,0 1,0-1,0 1,0-1,0 1,0-1,0 1,0-1,0 1,0-1,39-38,-39 39,0-1,0 0,0 1,0-1,0 1,0-1,0 1,0-1,0 1,0-1,0 1,0-1,38-38,0 0,1 0,-1 0,1 0,-39-38,38 38,1 0,-1 0,1 0,-1 0,1 0,-1 0,1 0,-1 0,1 0,-1 0,1 0,-1 0,1 0,-1 0,1 0,-1 0,1 0,-1 0</inkml:trace>
  <inkml:trace contextRef="#ctx0" brushRef="#br0" timeOffset="-10874.28">6658 616,'38'0,"0"0,1 0,-1 0,1 0,-1 0,1 0,-1 0,1 0,-1 0,1 0,-1 0,1 0,-1 0,1 0,-1 0,1 0,-1 0,1 0,-1 0,1 0</inkml:trace>
  <inkml:trace contextRef="#ctx0" brushRef="#br1" timeOffset="-83321.69">6619 654,'39'0,"-1"0,0 0,1 0,-1 0,1 0,-1 0,1 0,-1 0,1 0,-1 0,1 0,-1 0,1 0,-1 0,1 0,-1 0,1 0,-1 0,1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1:17.579"/>
    </inkml:context>
    <inkml:brush xml:id="br0">
      <inkml:brushProperty name="width" value="0.09333" units="cm"/>
      <inkml:brushProperty name="height" value="0.09333" units="cm"/>
      <inkml:brushProperty name="fitToCurve" value="1"/>
    </inkml:brush>
    <inkml:brush xml:id="br1">
      <inkml:brushProperty name="width" value="0.09333" units="cm"/>
      <inkml:brushProperty name="height" value="0.09333" units="cm"/>
      <inkml:brushProperty name="color" value="#ED1C24"/>
      <inkml:brushProperty name="fitToCurve" value="1"/>
    </inkml:brush>
  </inkml:definitions>
  <inkml:trace contextRef="#ctx0" brushRef="#br0">9198-346,'0'-39,"38"39,-38-38,0-1,38 39,1 0,-39-38,0-1,38 39,-38-38,39-1,-1 1,1 38,-1 0,-38-39,39 39,-1 0,1 0,-1 0,1 0,-1 0,1 0,-1 0,1 0,-39 39,0-1,38-38,-38 39,39-39,-39 38,0 1,38-39,-38 38,0 1,0-1,0 1,0-1,0 1,0-1,0 1,0-1,-38 1,38-1,-39 1,39-1,0 0,-38-38,38 39,0-1,0 1,0-1,0 1,0-1,0 1,-39-39,39 38,0 1,0-1,0 1,-38-1,38 1,0-1,-39-38,39 39,0-1,0 1,-38-1,38 1,0-1,0 1,-39-1,39 1,0-1,0 1,0-1,-38-38,38 39,0-1,-39 1,39-1,0 1,0-1,-38-38,38 38,0 1,0-1,-39-38,39 39,0-1,0 1,0-1,-38-38,38 39,-39-39,39 38,0 1,0-1,0 1,-38-1,38 1,0-1,-39-38,39 39,0-1</inkml:trace>
  <inkml:trace contextRef="#ctx0" brushRef="#br0" timeOffset="3296.9">9775 885,'38'39,"-38"-1,39-38,-39 39,38-39,-38 38,39-38,-39 39,38-1,1 1,-1-1,1-38,-39 39,38-1,1 0,-1-38,1 39,-39-1,38-38,-38 39,0-1,39-38,-39 39,38-39,-38 38,39-38,-39 39,38-39,-38 38,39-38,-39 39,38-39,-38 38,38-38,-38 39,39-39,-39 38,0 1,38-39</inkml:trace>
  <inkml:trace contextRef="#ctx0" brushRef="#br1" timeOffset="62839.56">9159-346,'39'0,"-39"-39,38 39,0-38,-38-1,39 39,-39-38,38 38,-38-39,39 39,-1-38,-38-1,39 39,-39-38,38 38,-38-39,39 39,-39-38,38 38,1 0,-1 0,1 0,-1 0,1 0,-1 0,1 0,-1 0,1 0,-39 38,0 1,0-1,0 1,0-1,0 1,0-1,0 1,0-1,0 1,0-1,0 1,0-1,0 1,0-1,0 1,38-39,-38 38,0 1,0-1,0 0,-38-38,38 39,0-1,0 1,0-1,0 1,0-1,0 1,-39-39,39 38,0 1,0-1,0 1,-38-39,38 38,0 1,0-1,0 1,-39-39,39 38,0 1,0-1,0 1,0-1,0 1,-38-39,38 38,0 1,0-1,-39-38,39 39,-38-1,38 1,0-1,0 1,-39-39,39 38,0 1,0-1,0 0,-38 1,38-1,0 1,-39-39,39 38,-38-38,38 39,-39-1,39 1,0-1,-38-38,38 39,0-1,-39-38,39 39,0-1,-38-38,38 39,0-1,0 1,0-1,0 1</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1:58.570"/>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4194-192,'0'38,"0"1,0-1,0 1,0-1,0 0,0 1,0-1,39-38,-39 39,38-39,-38 38,0 1,39-39,-39 38,0 1,38-39,-38 38,39-38,-39 39,0-1,0 1,38-39,-38 38,0 1,0-1,0 1,0-1,0 1,39-39,-39 38,0 1,38-39,-38 38,0 1,39-39,-39 38,0 1,38-39,-38 38,0 1,0-1,0 1,0-1,39-38,-39 39,0-1,0 1,0-1,0 0,38-38,-38 39,0-1,0 1,0-1,39-38,-39 39,0-1,0 1,38-39,-38 38,0 1,39-39,-39 38,0 1,0-1,38-38,-38-38,0-1,39 39,-39-38,0-1,0 1,0-1,0 1,0-1,0 1,0-1,0 1,38 38,-38-39,0 1,39 38,-39-38,0-1,38 39,-38-38,0-1,0 1,0-1,0 1,0-1,0 1,0-1,0 1,39 38,-39-39,0 1,0-1,0 1,0-1,38 39,-38-38,0-1,39 1,-39-1,38 39,-38-38,39 38,-39-39,0 1,38 38,-38-39,0 1,0-1,0 1,39 38,-39-39,38 39,-38-38,0-1,0 1,39 38,-39-39,0 1,38 38,-38-38,0-1,0 1,0-1,0 1,39 38,-39-39,0 1</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0:44.330"/>
    </inkml:context>
    <inkml:brush xml:id="br0">
      <inkml:brushProperty name="width" value="0.09333" units="cm"/>
      <inkml:brushProperty name="height" value="0.09333" units="cm"/>
      <inkml:brushProperty name="fitToCurve" value="1"/>
    </inkml:brush>
  </inkml:definitions>
  <inkml:trace contextRef="#ctx0" brushRef="#br0">4156-269,'0'38,"0"1,0-1,0 1,0-1,38 1,-38-1,0 0,0 1,39-39,-39 38,0 1,38-39,-38 38,0 1,39-39,-39 38,0 1,0-1,38-38,-38 39,0-1,0 1,39-1,-39 1,38-39,-38 38,0 1,0-1,0 1,0-1,0 1,39-1,-39 1,0-1,38 1,-38-1,0 1,0-1,39-38,-39 39,38-1,-38 1,0-1,0 1,0-1,39-38,-39 38,0 1,0-1,0 1,38-39,-38 38,0 1,39-39,-39 38,0 1,0-1,38-38,-38 39,39-39,-39 38,0 1,0-1,38-38,-38-38,0-1,0 1,0-1,0 1,0-1,0 1,0-1,0 1,0-1,0 1,0-1,0 1,0 0,0-1,0 1,39 38,-39-39,0 1,0-1,0 1,38-1,-38 1,39 38,-39-39,0 1,0-1,38 39,-38-38,0-1,39 39,-39-38,0-1,0 1,38 38,-38-39,39 1,-39-1,0 1,38 38,-38-39,0 1,0-1,39 39,-39-38,0-1,0 1,38 38,-38-39,0 1,39 38,-39-39,0 1,0-1,0 1,38 38,-38-38,0-1,0 1,39-1,-39 1,0-1,38 1,-38-1,0 1</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0:34.382"/>
    </inkml:context>
    <inkml:brush xml:id="br0">
      <inkml:brushProperty name="width" value="0.09333" units="cm"/>
      <inkml:brushProperty name="height" value="0.09333" units="cm"/>
      <inkml:brushProperty name="fitToCurve" value="1"/>
    </inkml:brush>
    <inkml:brush xml:id="br1">
      <inkml:brushProperty name="width" value="0.09333" units="cm"/>
      <inkml:brushProperty name="height" value="0.09333" units="cm"/>
      <inkml:brushProperty name="color" value="#ED1C24"/>
      <inkml:brushProperty name="fitToCurve" value="1"/>
    </inkml:brush>
  </inkml:definitions>
  <inkml:trace contextRef="#ctx0" brushRef="#br0">2578-77,'0'39,"0"-1,0 0,0 1,0-1,0 1,0-1,0 1,39-39,-39 38,0 1,0-1,38 1,-38-1,0 1,39-1,-39 1,38-39,-38 38,0 1,0-1,0 1,39-39,-39 38,0 39,0-38,38-1,-38 1,0-1,0 1,39-39,-39 38,0 1,38-39,-38 38,0 1,0-1,0 1,38-39,-38 38,0 0,0 1,0-1,39-38,-39 39,0-1,0 1,0-1,0 1,38-39,-38 38,0 1,0-1,0 1,0-1,39-38,-39-38,0-1,0 1,38-1,-38 1,0-1,0 1,0-1,0 1,0-1,0 1,0-1,0 1,0 0,0-1,0 1,0-1,0 1,0-1,39 1,-39-1,0 1,0-1,0 1,0-1,0 1,0-1,38 1,-38-1,39 39,-39-38,0-1,0 1,0-1,0 1,0-1,0 1,38 38,-38-39,0 1,0-1,0 1,0-1,39 39,-39-38,0-1,0 1,0-1,0 1,0 0,0-1,0 1,0-1,38 39,-38-38,39 38,-39-39,0 1,0-1,38 39,-38-38,0-1,0 1</inkml:trace>
  <inkml:trace contextRef="#ctx0" brushRef="#br0" timeOffset="-5032.03">2501-115,'-38'0,"38"38,0 1,-39-39,39 38,0 0,0 1,0-1,0 1,0-1,0 1,0-1,0 1,0-1,0 1,0-1,0 1,0-1,0 1,0-1,0 1,0-1,0 1,0-1,0 1,0-1,0 1,0-1,0 1,0-1,0 1,0-1,0 1,0-1,0 1,0-1,0 1,0-1,0 0,0 1,0-1,0 1,0-1,0 1,0-1,0 1,0-1,0 1,0-1,0 1,0-1,0 1</inkml:trace>
  <inkml:trace contextRef="#ctx0" brushRef="#br1" timeOffset="67701.23">2501 0,'-38'0,"38"38,0 1,0-1,0 1,0-1,0 1,0-1,0 1,0-1,0 1,0-1,0 1,0-1,0 1,0-1,0 1,0-1,0 1,0-1,0 1,0-1,0 1,0-1,0 1,0-1,0 1,0-1,0 1,0-1,0 1,0-1,0 1,0-1,0 0,0 1,0-1,0 1,0-1,0 1,0-1,0 1,0-1,0 1,0-1,0 1,0-1,0 1</inkml:trace>
  <inkml:trace contextRef="#ctx0" brushRef="#br1" timeOffset="75650.84">2617-77,'0'39,"0"-1,0 0,0 1,0-1,0 1,0-1,0 1,0-1,0 1,0-1,0 1,0-1,0 1,38-39,-38 38,0 1,0-1,39-38,-1 39,-38-1,39-38,-39 39,0-1,0 1,0-1,38-38,-38 39,0-1,0 1,39-39,-1 0,-38 38,0 1,0-1,0 1,38-39,-38 38,0 1,0-1,0 1,0-1,0 0,39-38,-39 39,0-1,0 1,0-1,0 1,0-1,38-38,-38 39,0-1,39-38,-39 39,38-39,1 0,-39-39,0 1,0-1,0 1,0-1,0 1,0-1,0 1,0-1,0 1,0 0,0-1,0 1,0-1,0 1,0-1,0 1,0-1,0 1,0-1,0 1,0-1,0 1,38 38,-38-39,0 1,0-1,0 1,39 38,-39-39,38 39,-38-38,0-1,0 1,0-1,0 1,0-1,39 39,-39-38,0-1,0 1,0-1,38 39,-38-38,0-1,0 1,0-1,0 1,39 38,-39-38,0-1,0 1,38 38,-38-39,0 1,0-1,0 1,0-1,0 1,0-1,0 1</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20:15.337"/>
    </inkml:context>
    <inkml:brush xml:id="br0">
      <inkml:brushProperty name="width" value="0.09333" units="cm"/>
      <inkml:brushProperty name="height" value="0.09333" units="cm"/>
      <inkml:brushProperty name="fitToCurve" value="1"/>
    </inkml:brush>
    <inkml:brush xml:id="br1">
      <inkml:brushProperty name="width" value="0.09333" units="cm"/>
      <inkml:brushProperty name="height" value="0.09333" units="cm"/>
      <inkml:brushProperty name="color" value="#ED1C24"/>
      <inkml:brushProperty name="fitToCurve" value="1"/>
    </inkml:brush>
  </inkml:definitions>
  <inkml:trace contextRef="#ctx0" brushRef="#br0">0 192,'0'-38,"0"-1,0 1,0-1,0 1,38 38,1 0,-1 0,1 0,-1 0,1 0,-1 0,1 0,-39 38,0 1,38-39,-38 38,0 1,0-1,0 1,0-1,0 1,0-1,0 1,0-1,0 1,0-1,0 1,0-1,0 1,0-1,0 1,0-1</inkml:trace>
  <inkml:trace contextRef="#ctx0" brushRef="#br0" timeOffset="5045.34">346 192,'38'0,"-38"-38,0-1,39 39,-39-38,0-1,38 39,1 0,-39-38,38 38,-38-38,39 38,-39-39,38 39,1 0,-1 0,1 0,-1 0,1 0,-1 0,1 0,-1 0,1 0,-1 0,-38 39,0-1,0 0,0 1,0-1,0 1,0-1,0 1,0-1,0 1,0-1,0 1,0-1,0 1,0-1,0 1,0-1,0 1,0-1,0 1,0-1,0 1,0-1,0 1,0-1,0 1,0-1,0 1,0-1,0 1,0-1,0 1,0-1,0 1,0-1,0 0,0 1,0-1,0 1,0-1,0 1,0-1,0 1,0-1,39-38,-39 39,38-39</inkml:trace>
  <inkml:trace contextRef="#ctx0" brushRef="#br0" timeOffset="7386.53">1616 1501,'0'38,"0"1,0-1,0 1,0-1,0 1,0-1,0 1,0-1,0 1,0-1,0 1,-38-39</inkml:trace>
  <inkml:trace contextRef="#ctx0" brushRef="#br1" timeOffset="75971.5">-77 77,'38'0,"-38"-39,39 39,-1 0,-38-38,39 38,-1 0,1 0,-1 0,1 0,-1 0,1 0,-39 38,0 1,0-1,0 1,0-1,0 1,0-1,38-38,-38 39,0-1,38-38,-38 39,0-1,0 1,0-1,0 1,0-1,0 1,0-1</inkml:trace>
  <inkml:trace contextRef="#ctx0" brushRef="#br1" timeOffset="82031.7">384 231,'0'-39,"39"39,-39-38,38-1,-38 1,39 38,-1 0,1-39,-1 39,1 0,-1 0,1 0,-1 0,1 0,-1 0,-38-38,39 38,-1 0,-38-38,39 38,-39 38,0 0,0 1,0-1,0 1,0-1,0 1,0-1,0 1,0-1,38-38,-38 39,0-1,0 1,0-1,39-38,-39 39,0-1,0 1,0-1,0 1,0-1,0 1,0-1,0 1,0-1,0 1,0-1,0 1,0-1,0 1,0-1,38-38,-38 39,0-1,0 1,0-1,0 0,0 1,0-1,0 1,0-1,0 1,0-1,0 1,0-1,0 1,0-1,0 1,0-1,0 1,0-1,39-38,-1 0,1 0,-39-38,0-1,0 1,0-1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47:13.092"/>
    </inkml:context>
    <inkml:brush xml:id="br0">
      <inkml:brushProperty name="width" value="0.09333" units="cm"/>
      <inkml:brushProperty name="height" value="0.09333" units="cm"/>
      <inkml:brushProperty name="fitToCurve" value="1"/>
    </inkml:brush>
    <inkml:brush xml:id="br1">
      <inkml:brushProperty name="width" value="0.09333" units="cm"/>
      <inkml:brushProperty name="height" value="0.09333" units="cm"/>
      <inkml:brushProperty name="color" value="#ED1C24"/>
      <inkml:brushProperty name="fitToCurve" value="1"/>
    </inkml:brush>
  </inkml:definitions>
  <inkml:trace contextRef="#ctx0" brushRef="#br0">1155 731,'0'39,"0"-1,0 0,0 1,0-1,0 1,0-1,0 1,0-1,0 1,0-1</inkml:trace>
  <inkml:trace contextRef="#ctx0" brushRef="#br0" timeOffset="2359.57">1270 385,'39'0,"-1"0,1 0,-1 0,0 0,1 0,-1 0,1 0,-1 0</inkml:trace>
  <inkml:trace contextRef="#ctx0" brushRef="#br0" timeOffset="5087.89">1347 654,'39'0,"-1"0,0 0,1 0,-1 0,1 0,-1 0,1 0,-1 0,1 0</inkml:trace>
  <inkml:trace contextRef="#ctx0" brushRef="#br1" timeOffset="-208766.28">1155 808,'0'38,"0"1,0-1,0 1,38-39,-38 38,39 1,-39-1,0 1,0-1,0 1,0-1,0 1,0-1,0 1,0-1,0-76,0-1</inkml:trace>
  <inkml:trace contextRef="#ctx0" brushRef="#br1" timeOffset="-205942.07">1193 770,'-38'0,"38"38,0 0,0 1,0-1,0 1,0-1,0 1,0-1,0 1,38-39,-38 38,0 1,0-1,0 1,39-39,-39 38,0 1,0-78,0 1,0-1,0 1,0-1,0 1,0-1,0 1,0-1,0 1,0-1,0 1,0-1</inkml:trace>
  <inkml:trace contextRef="#ctx0" brushRef="#br1" timeOffset="-203568.26">1309 346,'38'0,"1"0,-1 0,0 0,1 0,-1 0,1 0,-1 0,1 0,-1 0,1 0,-1 0</inkml:trace>
  <inkml:trace contextRef="#ctx0" brushRef="#br1" timeOffset="-202046.3599">1693 770,'-38'0,"-1"0,1 0,-1 0,1 0,-1 0</inkml:trace>
  <inkml:trace contextRef="#ctx0" brushRef="#br0" timeOffset="8002.68">2040 192,'0'39,"0"-1,0 1,0-1,0 1,0-1,0 1,0-1,0 1,0-1,0 1,0-1,0 1,0-1,0 1,0-1,0 0,0 1</inkml:trace>
  <inkml:trace contextRef="#ctx0" brushRef="#br1" timeOffset="-199941.22">2040 269,'0'39,"0"-1,0 1,0-1,0 1,0-1,0 1,0-1,0 1,0-1,38-38,-38 39,0-1,0 1,0-1,0 0,0 1,0-1,0 1</inkml:trace>
  <inkml:trace contextRef="#ctx0" brushRef="#br0" timeOffset="14771.74">2309 231,'0'38,"0"1,0-1,0 1,0-1,0 1,0-1,0 1,39-39,-1 0,1 0,-1 0,1 0,-1 0,1 0,-1 0,1 0,-1 0,0 0,-38-39,0 1,0-1,0 1,0-1,0 1,0-1,0 78,0-1,0 1,0-1,0 1,0-1,0 1,0-1,0 1,0-1,0 1,0-1,0 1,0-1,0 0,0 1,0-1,0 1,0-1,0 1</inkml:trace>
  <inkml:trace contextRef="#ctx0" brushRef="#br1" timeOffset="-196306.01">2309 154,'0'38,"0"1,0-1,0 1,0-1,0 1,0-1,39-38,-39 39,0-1,0 1,0-1,38-38,1 0,-1 0,1-38,-1 38,1 0,-1 0,1 0,-1 0,0 0,1 0,-39-39,0 1,0-1,0 1,0-1,0 1,0-1,0 1,0-1,0 78,0-1,0 1,0-1,0 1,0-1,0 1,0-1,0 1,0-1,0 1,0-1,0 1,0-1,0 1,0-1,0 0,0 1,0-1,0 1,0-1,0 1,0-1</inkml:trace>
  <inkml:trace contextRef="#ctx0" brushRef="#br1" timeOffset="212925.59">-77 77,'39'0,"-1"0,-38-39,39 39,-1 0,1 0,-1 0,0 0,1 0,-1 0,1 0,-39 39,0-1,0 1,0-1,0 1,0-1,0 1,0-1,0 1,0-1,0 1,0-1,0 1,0-1,0 1,0-1,0 1,0-1,0 1</inkml:trace>
  <inkml:trace contextRef="#ctx0" brushRef="#br1" timeOffset="-212032.01">308 423,'0'-38,"0"-1,0 1,38-1,-38 1,0-1,39 39,-39-38,0-1,0 1,38 38,1-39,-1 39,-38-38,39 38,-1 0,1 0,-1 0,1 0,-1 0,1 0,-39 38,0 1,0-1,0 1,0-1,0 1,0-1,0 1,0-1,0 1,0-1,0 1,0-1,0 1,0-1,0 1,0-1,0 1,0-1,0 1,0-1,0 0,0 1,0-1,38-38,-38 39,0-1,39-38,-1 0,-38 39,39-39,-39 38,38-38,-38 39,39-39,-1 0</inkml:trace>
  <inkml:trace contextRef="#ctx0" brushRef="#br0" timeOffset="-1993.4">423 500,'0'-38,"0"-1,0 1,0-1,0 1,0-1,0 1,0-1,0 1,0-1,0 1,0-1,39 39,-39-38,0-1,38 39,1 0,-39-38,38 38,1 0,-1 0,1 0,-1 0,1 0,-39 38,0 1,0-1,0 1,0-1,0 1,0-1,0 1,0-1,0 1,0-1,0 1,0-1,0 1,0-1,0 1,0-1,0 1,0-1,0 1,0-1,0 1,0-1,0 0,0 1,38-1,-38 1,39-39,-39 38,38-38,1 0</inkml:trace>
  <inkml:trace contextRef="#ctx0" brushRef="#br0" timeOffset="-7847.39">0 115,'0'-38,"0"-1,39 39,-39-38,38 38,1 0,-1 0,0 0,1 0,-1 0,1 0,-1 0,-38 38,39-38,-39 39,0-1,0 1,0-1,0 1,0-1,0 1,0-1,0 1,0-1,0 1,0-1,-39-38,39 39,0-1,0 1,0-1,0 1</inkml:trace>
  <inkml:trace contextRef="#ctx0" brushRef="#br0" timeOffset="21273.32">6427 77,'0'38,"0"1,0-1,0 1,0-1,0 1,-38-1,38 1,0-1,0 1,0-1,0 1,0-1,-39-38,39 39,0-1,0 1,0-1,0 1,0-1,-38-38,38 38,0 1</inkml:trace>
  <inkml:trace contextRef="#ctx0" brushRef="#br0" timeOffset="24480.94">6466 77,'38'0,"-38"38,38-38,-38 39,39-39,-39 38,0 1,38-39,-38 38,0 1,39-39,-39 38,38-38,-38 39,0-1,0 1,39-39,-39 38,0 1,38-1,-38 1,39-39,-39 38,38 1,-38-1,0 1,39-39,-39 38,0 0,0-76,0 0,0-1,0 1,0-1,0 1,0-1,0 1,0-1,0 1,0-1,0 1,0-1,0 1,0-1,0 1,0-1,0 1,38 38,-38-39,0 1,0-1,0 1,39 38,-39-39</inkml:trace>
  <inkml:trace contextRef="#ctx0" brushRef="#br0" timeOffset="25687.71">7158 577,'0'39,"0"-1,0 1,0-1,0 1,0-1,0 0,0 1,39-39,-39 38,0 1</inkml:trace>
  <inkml:trace contextRef="#ctx0" brushRef="#br0" timeOffset="27153.79">7428 308,'38'0,"1"0,-1 0,1 0,-1 0,1 0,-1 0,1 0,-1 0,0 0,1 0</inkml:trace>
  <inkml:trace contextRef="#ctx0" brushRef="#br0" timeOffset="28932.29">7543 616,'39'0,"-1"0,1 0,-1 0,1 0,-1 0,0 0,1 0,-1 0,1 0</inkml:trace>
  <inkml:trace contextRef="#ctx0" brushRef="#br1" timeOffset="-199941.22">2040 269,'0'39,"0"-1,0 1,0-1,0 1,0-1,0 1,0-1,0 1,0-1,38-38,-38 39,0-1,0 1,0-1,0 0,0 1,0-1,0 1</inkml:trace>
  <inkml:trace contextRef="#ctx0" brushRef="#br0" timeOffset="14771.74">2309 231,'0'38,"0"1,0-1,0 1,0-1,0 1,0-1,0 1,39-39,-1 0,1 0,-1 0,1 0,-1 0,1 0,-1 0,1 0,-1 0,0 0,-38-39,0 1,0-1,0 1,0-1,0 1,0-1,0 78,0-1,0 1,0-1,0 1,0-1,0 1,0-1,0 1,0-1,0 1,0-1,0 1,0-1,0 0,0 1,0-1,0 1,0-1,0 1</inkml:trace>
  <inkml:trace contextRef="#ctx0" brushRef="#br1" timeOffset="-196306.01">2309 154,'0'38,"0"1,0-1,0 1,0-1,0 1,0-1,39-38,-39 39,0-1,0 1,0-1,38-38,1 0,-1 0,1-38,-1 38,1 0,-1 0,1 0,-1 0,0 0,1 0,-39-39,0 1,0-1,0 1,0-1,0 1,0-1,0 1,0-1,0 78,0-1,0 1,0-1,0 1,0-1,0 1,0-1,0 1,0-1,0 1,0-1,0 1,0-1,0 1,0-1,0 0,0 1,0-1,0 1,0-1,0 1,0-1</inkml:trace>
  <inkml:trace contextRef="#ctx0" brushRef="#br0" timeOffset="35133.18">8236 77,'38'0,"1"0,-1 0,1 0,-1 0,1 0,-1 0,1 0,-1 0,1 0,-1 0,1 0,-1 0,1 0,-1 0</inkml:trace>
  <inkml:trace contextRef="#ctx0" brushRef="#br0" timeOffset="40914.14">8351 115,'0'39,"0"-1,0 1,0-1,0 1,0-1,0 1,0-1,0 1,0-1,39-38,-1 0,1 0,-1 0,-38-38,39 38,-1 0,1 0,-1 0,1 0,-1 0,-38 38,0 1,39-39,-1 38,-38 1,0-1,0 1,0-1,0 1,0-1,0 0,0 1,-38-39,38 38,-39-38,39 39,-38-39,-1 0,1 0,-1 0,1 0,-1 0,1 0,-1 0,1 0,-1 0,1 0,-1 0,39-39,0 1</inkml:trace>
  <inkml:trace contextRef="#ctx0" brushRef="#br0" timeOffset="49021.94">9159 192,'0'-38,"0"-1,0 1,39 38,-39-39,38 39,1 0,-1 0,1 0,-1 0,1 0,-1 0,1 0,-1 0,-38 39,0-1,0 1,0-1,0 1,0-1,0 1,0-1,0 1,-38-39,38 38,-39-38,78 0,-1 0,1 0,-1 0,1 0,-1 0,-38 39,39-39,-39 38,0 1,0-1,0 1,0-1,0 1,0-1,0 1,0-1,-39-38,1 0,38 38,-39-38,1 0,-1 0,39 39,-38-39,-1 0,39 38,-38-38,-1 0,1 0,-1 0,1 0,-1 0,1 0,-1 0,1 0,-1 0,39-38,0-1,0 1,0 0</inkml:trace>
  <inkml:trace contextRef="#ctx0" brushRef="#br0" timeOffset="74609.27">12277 269,'0'-38,"0"-1,0 1,38 38,-38-39,39 39,-39-38,38-1,1 39,-39-38,38 38,-38-39,39 39,-39-38,38 38,1 0,-1 0,1 0,-1 0,1 0,-1 0,1 38,-39 1,38-39,-38 38,0 1,0-1,0 1,0-1,0 1,0-1,0 1,0-1,0 1,0-1,0 1,0-1,0 1,0-1,0 1,0-1,0 1,0-1,0 1</inkml:trace>
  <inkml:trace contextRef="#ctx0" brushRef="#br0" timeOffset="78138.67">12892 154,'0'-39,"0"1,0-1,39 39,-1 0,-38-38,39 38,-1 0,1 0,-1 0,1 0,-1 0,1 0,-1 0,1 0,-1 0,-38 38,0 1,0-1,0 1,39-39,-39 38,0 1,0-1,0 1,0-1,0 1,0-1,0 1,0-1,0 1,0-1,0 1,0-1,0 1,0-1,38 1,-38-1,0 0,0 1,0-1,0 1,39-39,-39 38,38-38,-38 39,0-1,0 1,39-39,-39 38,38-38,-38 39,39-39,-1 0</inkml:trace>
  <inkml:trace contextRef="#ctx0" brushRef="#br0" timeOffset="81163.92">13662 577,'39'-38,"-39"-1,38 39,-38-38,39 38,-1 0,1 0,-1 0,1 0,-1 0,1 0,-1 0,-38 38,0 1,39-39,-39 38,0 1,0-1,0 1,0-1,0 1,0-1,0 0,-39-38,39 39,-38-39,38 38,-39-38,1 0,38 39,-39-39,78 0,-1 0,1 0,-1 0,1 0,-1 0,0 0,1 0,-1 0,1 0,-1 0</inkml:trace>
  <inkml:trace contextRef="#ctx0" brushRef="#br0" timeOffset="82651.98">14393 462,'0'0,"0"-39,39 39,-1 0,-38-38,39 38,-1 0,1 0,-1 0,1-39,-1 39,1 0</inkml:trace>
  <inkml:trace contextRef="#ctx0" brushRef="#br0" timeOffset="83985.6">14393 731,'39'0,"-1"0,1 0,-1 0,1 0,-1 0,1 0,-39-38,38 38,1 0,-1 0,1 0,-1 0,1 0,-1 0</inkml:trace>
  <inkml:trace contextRef="#ctx0" brushRef="#br0" timeOffset="88433.06">15356 77,'0'38,"0"1,0-1,0 1,0-1,0 1,0-1,0 1,0-1,0 1,0-1,0 1,0-1,0 1,0-1,0 1,0-1,0 1,0-1,0 0,0 1</inkml:trace>
  <inkml:trace contextRef="#ctx0" brushRef="#br0" timeOffset="91399.17">15740 269,'0'39,"0"-1,0 1,0-1,0 1,0-1,0 1,0-1,0 1,0-1,0 1,0-1,39-38,-1 0,-38 39,39-39,-1 0,1 0,-1 0,1 0,-39-39,0 1,0-1,0 1,0-1,0 1,0-1,38 39,-38-38,0-1,0 1,0-1,-38 39,38-38,-39 38,1 0,-1 0,1 0,-1 0,1 0</inkml:trace>
  <inkml:trace contextRef="#ctx0" brushRef="#br0" timeOffset="96695.11">18742 77,'0'38,"-38"-38,38 39,0-1,0 1,0-1,0 1,0-1,0 1,0-1,0 1,0-1,0 1,0-1,0 1,0-1,0 1,0-1,0 1,0-1,0 0</inkml:trace>
  <inkml:trace contextRef="#ctx0" brushRef="#br0" timeOffset="99026.86">18781 77,'38'0,"1"0,-39 38,0 1,38-39,-38 38,0 1,39-39,-1 0,-38 38,0 1,39-1,-39 1,38-39,-38 38,0 1,0-1,39-38,-39 39,38-39,-38 38,0 1,39-39,-39 38,38-38,-38 39,0-1,0 1,38-39,1 0,-39 38,0-76,0-1,0 1,0-1,0 1,0-1,0 1,0-1,0 1,0-1,0 1,0-1,0 1,0-1,0 1,0-1,0 1,0-1,0 1,0-1,0 1,0-1</inkml:trace>
  <inkml:trace contextRef="#ctx0" brushRef="#br0" timeOffset="102187.55">19473 616,'0'-39,"0"1,0-1,39 39,-39-38,0-1,38 1,-38-1,39 39,-1-38,1 38,-39-39,38 39,-38-38,39 38,-1 0,1 0,-39 38,0 1,0-1,0 1,0-1,0 1,0-1,0 1,0-1,0 1,0-1,0 1,0-1,0 1,0-1,0 0,-39-38,1 0,38 39,0-1,-39-38,39 39,-38-39,38 38,-39-38,78 0,-1 0,1 0,-1 0,1 0,-1 0,1 0,-1 0,1 0,-1 0,1 0,-1 0,1 0,-1 0,1 0,-1 0,1 0</inkml:trace>
  <inkml:trace contextRef="#ctx0" brushRef="#br0" timeOffset="103490.8">20089 500,'39'0,"-1"0,39 0,-77-38,39 38,-1 0,1 0,-39-39,38 39,1 0,-1 0,0 0,1 0,-1 0,1 0</inkml:trace>
  <inkml:trace contextRef="#ctx0" brushRef="#br0" timeOffset="104940.57">20243 846,'0'-38,"39"38,-1 0,1 0,-1 0,1 0,-1 0,0 0,1 0,-1 0,1 0,-1 0,1 0</inkml:trace>
  <inkml:trace contextRef="#ctx0" brushRef="#br0" timeOffset="108764.81">20897 269,'0'-38,"0"-1,39 39,-39-38,38 38,-38-39,39 39,-39-38,38 38,1 0,-1 0,1 0,-1 0,1 0,-1 0,1 0,-1 0,-38 38,0 1,0-1,0 1,0-1,0 1,-38-39,38 38,-39-38,39 39,-38-39,38 38,0 1,38-39,1 0,-1 0,1 0,-1 0,1 0,-1 38,-38 1,0-1,0 1,0-1,0 1,0-1,0 1,0-1,0 0,0 1,0-1,-38-38,-1 39,1-39,-1 0,1 0,-1 0,1 0,-1 0,1 0,-1 0,1 0,-1 0,39-39,0 1,0-1,0 1,0 0,0-1,0 1,0-1,0 1</inkml:trace>
  <inkml:trace contextRef="#ctx0" brushRef="#br0" timeOffset="112942.82">21975 539,'-39'0,"39"38,0 1,-38-39,38 38,0 1,0-1,0 1,0-1,0 0,0 1,38-39,1 0,-1 0,1 0,-1 0,1 0,-39-39,38 39,-38-38,0 0,39 38,-39-39,0 1,0-1,0 1,0-1,0 1,0-1,-39 39,1 0,-1 0,1 0,-1 0,1 0,-1 0,1 0,38-38,0-1,0 1,0-1,0 1,0-1,0 1,0-1,0 1,0-1,0 1,38 38,-38-39,39 39,-39-38,38 38,-38-39,0 1,39 38,-1 0,1 0,-39-39,38 39,1 0,-1 0,1 0,-39 39,38-39,-38 38,0 1,0-1,0 1,0-1,0 1,0-1,0 1,0-1,0 1,0-1,0 1,-38-39,38 38,-39-38,39 39,-38-39,38 38,0 1,-39-39,1 0</inkml:trace>
  <inkml:trace contextRef="#ctx0" brushRef="#br0" timeOffset="81163.92">13662 577,'39'-38,"-39"-1,38 39,-38-38,39 38,-1 0,1 0,-1 0,1 0,-1 0,1 0,-1 0,-38 38,0 1,39-39,-39 38,0 1,0-1,0 1,0-1,0 1,0-1,0 0,-39-38,39 39,-38-39,38 38,-39-38,1 0,38 39,-39-39,78 0,-1 0,1 0,-1 0,1 0,-1 0,0 0,1 0,-1 0,1 0,-1 0</inkml:trace>
  <inkml:trace contextRef="#ctx0" brushRef="#br0" timeOffset="82651.98">14393 462,'0'0,"0"-39,39 39,-1 0,-38-38,39 38,-1 0,1 0,-1 0,1-39,-1 39,1 0</inkml:trace>
  <inkml:trace contextRef="#ctx0" brushRef="#br0" timeOffset="83985.6">14393 731,'39'0,"-1"0,1 0,-1 0,1 0,-1 0,1 0,-39-38,38 38,1 0,-1 0,1 0,-1 0,1 0,-1 0</inkml:trace>
  <inkml:trace contextRef="#ctx0" brushRef="#br0" timeOffset="88433.06">15356 77,'0'38,"0"1,0-1,0 1,0-1,0 1,0-1,0 1,0-1,0 1,0-1,0 1,0-1,0 1,0-1,0 1,0-1,0 1,0-1,0 0,0 1</inkml:trace>
  <inkml:trace contextRef="#ctx0" brushRef="#br0" timeOffset="91399.17">15740 269,'0'39,"0"-1,0 1,0-1,0 1,0-1,0 1,0-1,0 1,0-1,0 1,0-1,39-38,-1 0,-38 39,39-39,-1 0,1 0,-1 0,1 0,-39-39,0 1,0-1,0 1,0-1,0 1,0-1,38 39,-38-38,0-1,0 1,0-1,-38 39,38-38,-39 38,1 0,-1 0,1 0,-1 0,1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51:11.536"/>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3 311,'0'-39,"0"1,0-1,38 1,1 38,-1-39,-38 1,39 38,-1 0,-38-39,39 39,-1 0,1 0,-39-38,38 38,1 0,-1 0,1 0,-1 0,0 0,-38 38,0 1,0-1,0 1,0-1,0 1,0-1,0 1,0-1,0 1,0-1,0 1,0-1,0 1,0-1,0 1,0-1,0 1,39-39,-39 38,0 1,0-1,0 1,0-1,0 0,0 1,0-1,0 1,0-1,0 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51:27.959"/>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0 0,'39'0,"-1"0,1 0,-1 0,1 0,-1 0,1 0,-1 0,1 0,-1 0,1 0,-39 39,0-1,0 1,0-1,0 1,0-1,38-38,-38 39,0-1,0 1,0-1,0 1,0-1,39-38,-39 39,0-1,0 1,0-1,38-38,-38 39,0-1,0 1,0-1,39-38,-39 38,0 1,0-1,0 1,0-1,0 1,0-1,0 1,38-39,-38 38,0 1,0-1,0 1,39-39,-39 38,38-38,1 0,-1 0,1 0,-39-38,0-1,0 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51:32.251"/>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0 42,'0'0,"0"-39,39 39,-1 0,1 0,-1 0,1 0,-1 0,1 0,-1 0,1 0,-39 39,0-1,0 1,38-39,-38 38,0 1,0-1,0 1,0-1,0 0,0 1,-38-1,-1-38,1 0,38 39,-39-39,39 38,-38-38,-1 0,78 0,-1 0,1 0,-1 0,1 0,-1 0,0 0,1-38,-1 38,1 0,-1 0,1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40:05.647"/>
    </inkml:context>
    <inkml:brush xml:id="br0">
      <inkml:brushProperty name="width" value="0.2" units="cm"/>
      <inkml:brushProperty name="height" value="0.2" units="cm"/>
      <inkml:brushProperty name="fitToCurve" value="1"/>
    </inkml:brush>
  </inkml:definitions>
  <inkml:trace contextRef="#ctx0" brushRef="#br0">231 0,'0'39,"-39"-39,39 38,0 0,-38 1,38-1,-39-38,39 39,0-1,0 1,-38-39,38 38,-39 1,39-1,0 1,-38-39,38 38,0 1</inkml:trace>
  <inkml:trace contextRef="#ctx0" brushRef="#br0" timeOffset="1">308 39,'0'38,"0"0,0 1,38-39,1 0,-39 38,0 1,38-39,-38 38,0 1,0-1,39-38,-39 39,0-1,38-38,-38 39,39-39,-39 38,38-38,-38 39</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11:31.556"/>
    </inkml:context>
    <inkml:brush xml:id="br0">
      <inkml:brushProperty name="width" value="0.2" units="cm"/>
      <inkml:brushProperty name="height" value="0.2" units="cm"/>
      <inkml:brushProperty name="fitToCurve" value="1"/>
    </inkml:brush>
  </inkml:definitions>
  <inkml:trace contextRef="#ctx0" brushRef="#br0">275 0,'0'38,"0"0,-39-38,39 39,0-1,0 1,-38-39,38 38,0 1,0-1,-39-38,39 39,0-1,0 1,-38-39,38 38,0 1,-39-39,39 38,-38-38,38 39,0-1,0 1,0-1,-39-38,39 39</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11:35.313"/>
    </inkml:context>
    <inkml:brush xml:id="br0">
      <inkml:brushProperty name="width" value="0.2" units="cm"/>
      <inkml:brushProperty name="height" value="0.2" units="cm"/>
      <inkml:brushProperty name="fitToCurve" value="1"/>
    </inkml:brush>
  </inkml:definitions>
  <inkml:trace contextRef="#ctx0" brushRef="#br0">0 0,'0'38,"0"0,39-38,-39 39,38-39,-38 38,39-38,-1 39,1-39,-39 38,0 1,38-39,1 38,-39 1,38-39,-38 38,39-38,-39 39,38-1,1-38,-39 39,38-39,-38 38,0 1,39-39,-39 38,38-38,-38 39,39-39</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26:40.668"/>
    </inkml:context>
    <inkml:brush xml:id="br0">
      <inkml:brushProperty name="width" value="0.09333" units="cm"/>
      <inkml:brushProperty name="height" value="0.09333" units="cm"/>
      <inkml:brushProperty name="fitToCurve" value="1"/>
    </inkml:brush>
  </inkml:definitions>
  <inkml:trace contextRef="#ctx0" brushRef="#br0">-1039-305,'0'-39,"0"1,0-1,38 1,-38-1,0 1,39-1,-39 1,38 38,-38-39,39-38,-39 39,38-1,-38 1,39 38,-39-39,0 1,38 38,-38 38,39-38,-39 39,0-1,38-38,1 39,-39-1,38-38,-38 39,38-1,1-38,-39 39,38-39,-38 38,39-38,-39 39,0-1,38-38,-38 39,39-1,-1-38,-38 39</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28:29.260"/>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-3695-342,'0'-39,"0"1,0-1,0 1,0-1,0 1,39 38,-39-39,38 1,1 38,-39-39,38 39,-38-38,39 38,-1 0,1 0,-1 0,1 0,-1 0,-38 38,39-38,-39 39,0-1,0 1,0-1,0 1,0-1,0 1,0-1,0 1,0-1,0 1,0-1,0 1,0-1,0 1,0-1,0 1,-39-39,39 38,-38 1,-1-1,39 1,-38-39,38 38,-39-38,1 0,-1 0,1 0,-1 0,78 0,-1 0,1 0,-1 0,1 0,-1 0,1 0,-1 0,1 0,-1 0,1 0,-1 0,1 0,-1 0,1 0,-1 0,1 0,-1 0,1 0,-1 0</inkml:trace>
  <inkml:trace contextRef="#ctx0" brushRef="#br0" timeOffset="-10995.12">-4580-150,'0'-38,"39"38,-1 0,1 0,-1 0,1 0,-1 0,1 0,-1 0,1 0,-1 0</inkml:trace>
  <inkml:trace contextRef="#ctx0" brushRef="#br0" timeOffset="-8780.91">-4503 158,'39'0,"-1"0,1 0,-1 0,1 0,-1 0,1 0,-1 0,1 0,-1 0,1 0,-1 0,1 0</inkml:trace>
  <inkml:trace contextRef="#ctx0" brushRef="#br0" timeOffset="1871.16">-3733 581,'0'39,"38"-39,1 0,-1 0,1 0,-1 0,1 0,-1 0,1 0,-1 0,1 0,-1 0,1 0,-1 0,1 0,-1 0,1 0,-1 0,1 0,-1 0,1 0,-1 0,1 0,-1 0,1 0,-1 0,1 0,-1 0,1 0,-1 0,0 0,1 0</inkml:trace>
  <inkml:trace contextRef="#ctx0" brushRef="#br0" timeOffset="12301.62">-3464 1043,'0'39,"0"-1,0 1,0-1,0 1,0-1,0 1,0-1,0 1,0-1,0-76,0-1,0 1,0-1,0 1,0-1,0 1,0-1,0 1,-38 38,-1 0,1 0,38-39,-39 39,1 0,-1 0,78 0,-1 0,1 0,-1 0,1 0,-1 0,-38 39,0-1,39-38,-39 39,38-39,-38 38,39-38,-39 39,0-1,0 1,0-1,0 1,0-1,0 0,0 1,0-1,0 1,0-1,0 1,0-78,0 1,0-1,-39 39,39-38,0-1,0 1,0 0,0-1,0 1,0-1,0 1,0-1,0 1,0-1,0 1,0-1,0 1,39-1,-39 1,0-1,38 39,-38-38,39 38,-1 0,1 0,-1 0,1 0,-1 0,1 0,-1 0,1 0,-39 38,38-38,1 39,-39-1,0 1,38-39,-38 38,0 1,0-1,0 1,0-1,0 1,0-1,0 1,0-1,0 1,0-1,0 0,0 1,0-1,0 1,0-1,-38-38,38 39,0-1,-39-38,39 39,0-1,0 1,0-1,0 1,0-1,0 1,0-1,0 1,0-1,0 1,0-1,0 1,0-1,0 1,0-1,39-38,-39-38,0-1,0 1,0-1,0 1,0-1,0 1,0-1,0 1,0-1,0 1,0-1,0 1,0-1,0 1,0-1,0 1,0-1,38 39,-38-38,0-1</inkml:trace>
  <inkml:trace contextRef="#ctx0" brushRef="#br0" timeOffset="13433.93">-2502 1967,'0'38,"0"1,0-1,0 1,0-1,0 1,0-1,0 1,0-1,0 1,0-1,0 1,0-1,0 1,0-1</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28:48.542"/>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-1424-304,'-38'0,"38"39,-39-1,39 1,0-1,0 1,-38-39,38 38,0 1,0-1,0 1,0-1,0 1,-39-39,39 38,0 0,0 1,0-1,-38-38,38 39,-39-1,39 1,0-1,-38 1,38-1,0 1,0-1,-39 1,39-1,0 1,0-1</inkml:trace>
  <inkml:trace contextRef="#ctx0" brushRef="#br0" timeOffset="1460.26">-2078-150,'38'0,"1"0,-1 0,-38 39,39-39,-1 0,1 38,-1-38,-38 39,39-1,-1-38,1 39,-1-1,1 1,-1-39,-38 38,39-38,-39 38,38-38,-38 39,39-39,-1 38,1-38,-39 39,38-1,0-38,-38 39,39-39,-1 38,1 1,-1-39,-38 38,0 1,39-39</inkml:trace>
  <inkml:trace contextRef="#ctx0" brushRef="#br0" timeOffset="10895.23">-808-766,'0'39,"0"-1,0 1,0-1,0 1,0-1,0 1,38-1,-38 1,0-1,0 1,0-1,39 1,-39-1,0 1,0-1,0 1,0-1,0 1,0-1,0-76,0-1,0 1,0-1,0 1,0-1,0 1,0-1,0 1,0-1,0 1,0-1,0 1,0-1,0 1,0-1,0 1,38 38,1-39,-1 1,1 38,-1 0,1 0,-1 0,1 0,-1 0,1 0,-1 0,-38 38,39-38,-39 39,0-1,0 1,38-39,-38 38,0 1,0-1,0 1,0-1,0 1,0-1,0 1,0-1,0 1,0-1,0 1,0-1,0 1,0-1,0 1,0-1,0 1,0-1,0 0,0 1,0-1,0 1,0-1,0 1,0-1,0 1,0-1,0 1,0-1,39-38,-1 0,1 0</inkml:trace>
  <inkml:trace contextRef="#ctx0" brushRef="#br0" timeOffset="13916.13">0 158,'0'-38,"0"-1,38 39,-38-38,39 38,-1 0,-38-39,39 39,-1 0,1 0,-1 0,1 0,-1 0,1 0,-39 39,0-1,0 1,0-1,0 0,0 1,0-1,0 1,0-1,0 1,0-1,0 1,-39-39,1 38,38 1,-39-39,39 38,-38-38,-1 0,39 39,-38-39,76 0,1 0,-1 0,1 0,-1 0,1 0,-1 0,1 0,-1 0,1 0,-1 0,1 0,-1 0,1 0,-1 0,1 0,-1 0</inkml:trace>
  <inkml:trace contextRef="#ctx0" brushRef="#br0" timeOffset="17822.02">-500 1428,'0'38,"0"1,0-1,0 1,0-1,0 1,0-1,0 1,0-1,0 1,0-1,0 1,0-1,0 1,0-1,0 1,0-1,0 1,0-1,0 1,0-1,0 1,0-1,0 1,0-1</inkml:trace>
  <inkml:trace contextRef="#ctx0" brushRef="#br0" timeOffset="15662.05">-962 1082,'0'0,"0"-39,38 39,1 0,-1 0,1-38,-1 38,1 0,-1 0,1 0,-1 0,1 0,-1 0,1-39,-1 39,1 0,-1 0,1-38,-1 38,1 0,-1 0,1 0,-1 0,1 0,-1 0,39 0,-39 0,1-39,-1 39,1 0,-1 0,1 0,-1 0,1 0,-1 0,1 0,-1 0,1 0,-1 0,1 0,-1 0,1 0,-1 0,1 0,-1 0,1 0</inkml:trace>
  <inkml:trace contextRef="#ctx0" brushRef="#br0" timeOffset="20059.72">-462 1428,'0'-38,"39"38,-1 0,1 38,-1 0,-38 39,39-77,-1 39,-38-1,39-38,-39 39,0 38,38-77,-38 38,0 1,39-39,-39 38,0 1,38-39,-38 38,0 1,38-39,-38 38,0 1,39-1,-39 1,0-1,0 1,38-39,-38 38,0 1,0-78,0 1,0-1,0 1,0-1,0 1,0-1,0 1,0-1,0 1,0-1,0 1,0-1,0 1,0-1,0 1,0-1,0 1,0-1,0 1,0-1,0 1,0 0,39 38,-39-39,0 1,0-1,0 1,38 38,-38-39,0 1,0-1,0 1</inkml:trace>
  <inkml:trace contextRef="#ctx0" brushRef="#br0" timeOffset="27709.08">1270 504,'0'-38,"38"38,1 0,-1 0,1 0,-1-39,1 39,-1 0,1 0,-1 0,1 0,-39-38,38 38,1 0,-1 0,1 0,-1 0</inkml:trace>
  <inkml:trace contextRef="#ctx0" brushRef="#br0" timeOffset="36627.41">2117 389,'0'-39,"0"1,38 38,1 0,-1 0,1 0,-1 0,1 0,-1-39,1 39,-1 0,0 0,1 0,-1 0,1 0,-1 0,39-38,-38 38,-1 0,1 0,-1 0,1 0,-1 0,1 0,-1 0,1 0,-1-39,1 39,-1 0,1 0,-1 0,1 0,-1 0,1 0,-39-38,77 38,-39 0,1 0,-1 0,1 0,-1 0,1 0,-1 0,0 0,1 0,-1 0,1 0</inkml:trace>
  <inkml:trace contextRef="#ctx0" brushRef="#br0" timeOffset="34767.35">2232-650,'0'-39,"0"1,0-1,0 1,0-1,0 1,0-1,0 1,0-1,0 1,39 38,-39-39,38 39,-38-38,39 38,-1-38,1 38,-39-39,38 39,0 0,1 0,-1 0,1 0,-1 0,1 0,-39 39,38-39,-38 38,0 0,0 1,0-1,0 1,0-1,0 1,0-1,0 1,0-1,0 1,0-1,0 1,0-1,0 1,-38-1,38 1,0-1,-39-38,39 39,0-1,-38-38,38 39,0-1,0 1,-39-39,1 0,38 38,0 1,-39-39,1 0,0 0,-1 0,1 0,-1 0,78 0,-1 0,1 0,-1 0,0 0,1 0,-1 0,1 0,-1 0,1 0,-1 0,1 0,-1 0,1 0,-1 0,1 0,-1 0,1 0,-1 0,1 0,-1 0,1 0,-1 0,1 0</inkml:trace>
  <inkml:trace contextRef="#ctx0" brushRef="#br0" timeOffset="29185.52">1424 928,'38'0,"1"0,-1 0,1 0,-1-39,1 39,-1 0,-38-38,39 38,-1 0,1 0,-1 0,1 0,-1 0,1 0,-1 0,1 0,-1 0</inkml:trace>
  <inkml:trace contextRef="#ctx0" brushRef="#br0" timeOffset="38372.71">2617 581,'0'39,"0"-1,0 1,0-1,0 1,0-1,0 1,0-1,0 1,0-1,0 1,0-1,0 1,0-1,0 1,0-1,0 1,0-1,0 1,0-1,0 1,0-1,0 0,0 1,0-1,0 1,0-1</inkml:trace>
  <inkml:trace contextRef="#ctx0" brushRef="#br0" timeOffset="42153.89">2963 620,'0'38,"0"1,0-1,0 1,0-1,0 1,0-1,0 1,0-1,0 1,0-1,39-38,-1 0,1 0,-1 0,1 0,-1 0,1 0,-1 0,1 0,-1 0,-38-38,0-1,0 1,0-1,0 1,0-1,0 1,0-1,0 1,0-1,0 1,0-1,0 1,0-1,0 78,0-1,0 1,0-1,0 1,0-1,0 1,0-1,0 1,0-1,0 1,0-1,39-38,-39 39,0-1,0 1,0-1,0 1,0-1,0 1,0-1,0 1,0-1,0 1,0-1,0 0,0 1,0-1,0 1,0-1,0 1,0-1,0 1,0-1,0 1,0-1</inkml:trace>
  <inkml:trace contextRef="#ctx0" brushRef="#br0" timeOffset="23173.09">269 1928,'0'-38,"39"38,-39-39,38 39,1 0,-1 0,1 0,-1 0,1 0,-1 0,1 0,-1 0,1 0,-1 0,-38 39,0-1,0 1,0-1,0 1,0-1,0 1,-38-39,-1 38,1-38,38 39,-39-39,39 38,-38-38,38 39,-39-39,39 38,-38-38,-1 0,39 39,-38-1,-1-38,1 0,38 39,38-39,1 0,-1 0,1 0,-1 0,1 0,-1 0,1 0,-1 0,1 0,-1 0,1 0,-1 0,1 0,-1 0,1 0,-1 0,1 0,-1 0,-38 38,39-38</inkml:trace>
  <inkml:trace contextRef="#ctx0" brushRef="#br0" timeOffset="70231.18">1809 3391,'0'38,"0"1,38-39</inkml:trace>
  <inkml:trace contextRef="#ctx0" brushRef="#br0" timeOffset="46892.07">4772-342,'-38'0,"-1"38,39 1,0-1,0 1,-38 38,38-39,0 1,0-1,-39 1,39-1,0 1,-38-39,38 38,0 0,0 1,-39-1,39 1,0-1,0 1,0-1,-38-38,38 39,0-1,-39 1,39-1</inkml:trace>
  <inkml:trace contextRef="#ctx0" brushRef="#br0" timeOffset="48114.42">4272-188,'0'38,"0"1,38-1,1-38,-39 39,38-39,-38 38,39-38,-39 39,38-39,1 38,-39 1,38-39,1 38,-1 0,1-38,-39 39,38-1,1-38,-1 39,1-39,-39 38,38-38,-38 39,39-39,-39 38,38-38,-38 39,39-39</inkml:trace>
  <inkml:trace contextRef="#ctx0" brushRef="#br0" timeOffset="56286.57">5503 581,'0'-38,"0"-1,39 39,-39-38,38 38,1 0,-1 0,-38-39,39 39,-1 0,1 0,-1 0,1 0,-39 39,0-1,0 1,0-1,0 1,0-1,0 1,0-1,0 1,0-1,0 1,0-1,0 1,-39-39,39 38,-38-38,-1 39,39-1,-38-38,76 0,1 0,-1 0,1 0,-1 0,1 0,-1 0,1 0,-39 39,38-39,-38 38,0 1,0-1,0 1,39-39,-39 38,0 1,0-1,0 1,0-1,0 0,0 1,-39-39,39 38,-38-38,38 39,-39-39,1 0,38 38,-39 1,1-39,-1 0,1 38,-1-38,1 0,-1 0,1 0,-1 0,1 0,-1 0,1 0,-1 0,1 0,-1 0,1 0,-1-38,39-1,0 1,0-1,0 1,0-1,0 1,0 0,0-1</inkml:trace>
  <inkml:trace contextRef="#ctx0" brushRef="#br0" timeOffset="49497.6">5426-1227,'0'38,"0"1,0-1,0 0,0 1,0-1,0 1,39 38,-39-39,0 1,0-1,0 1,0-1,0 1,0-1,0 1,0-1,0 1,0-1</inkml:trace>
  <inkml:trace contextRef="#ctx0" brushRef="#br0" timeOffset="51273.6599">5850-1074,'-39'0,"1"0,38 39,0-1,0 1,0-1,0 1,0-1,0 1,0-1,0 1,0-1,0 1,38-39,1 0,-39 38,0 1,38-39,1 0,-1 0,1 0,-1-39,1 39,-1-38,1 38,-39-39,38 1,-38-1,0 1,0-1,0 1,0-1,0 1,0-1,-38 39,-1 0,1 0,-1 0,1 0,-1 0,1 0,-1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30:00.618"/>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2271 3044,'-39'0,"1"0,-1 0,1 0,38 39,0-1,0 1,-39-39,39 38,0 1,0-1,0 1,0-1,0 1,0-1,0 1,0-1,0 1,0-1,0 1,0-1,0 1,39-39,-1 0,1 0,-1 0,1 0,-1 0,1 0,-1 0,-38-39,39 39,-39-38,0-1,38 39,-38-38,0-1,0 1,38 38,-38-39,0 1,39-1,-39 1,0-1,0 1,0-1,-39 39,39-38,-38 38,0 0,-1 0,1 0,-1 0,1 0</inkml:trace>
  <inkml:trace contextRef="#ctx0" brushRef="#br0" timeOffset="-5504.8">-308 3583,'39'0,"-1"0,1 0,-1 0,-38-38,39 38,-1 0,0 0,1 0,-1 0,1 0,-1 0,1 0,-1 0</inkml:trace>
  <inkml:trace contextRef="#ctx0" brushRef="#br0" timeOffset="-12508.07">6619 889,'-38'39,"38"-1,0 1,-39-39,39 38,0 1,0-1,0 1,0-1,0 1,0-1,0 1,0-1,39-38,-1 39,-38-1,39-38,-1 0,1 0,-1 0,-38-38,39 38,-39-39,0 1,38 38,-38-39,0 1,39 38,-39-39,0 1,0-1,0 1,0-1,0 1,0-1,0 1,0-1,-39 39,1 0,-1 0,1 0,-1 0,1 0,-1 0,1 0,-1 0,1 0,-1 0,39-38,0-1,-38 1,38-1,0 1,0-1,0 1,0-1,0 1,0-1,0 1,0-1,0 1,0-1,0 1,38-1,-38 1,39 38,-1-39,-38 1,39 38,-39-38,38 38,1 0,-39-39,38 39,1 0,-1 0,1 0,-1 0,1 0,-39 39,0-1,0 0,0 1,0-1,0 1,0-1,0 1,0-1,0 1,0-1,0 1,0-1,0 1,0-1,-39-38,39 39,-38-1,38 1,-39-39,39 38,-38 1,-1-1,39 1,-38-39,38 38</inkml:trace>
  <inkml:trace contextRef="#ctx0" brushRef="#br0" timeOffset="-3412.6">924 3121,'-39'0,"39"39,-38-39,38 38,0 1,0-1,-39 1,39-1,0 1,0-1,0 1,0-1,0 1,0-1,39-38,-1 0,-38 39,77-39,-38 0,-1 0,1 0,-1 0,1 0,-1 0,0 0,1 0,-1 0,1 0,-1 0,-38-39,0 1,39 38,-39-39,0 1,38 38,-38-39,0 1,0-1,0 1,0-1,0 1,0-1,0 1,0-1,0 1,-38 38,-1 0,1 0,-1-39,1 39,-1 0,1 0,0 0,-1 0,1 0,-1 0,1 0,-1 0,1 0</inkml:trace>
  <inkml:trace contextRef="#ctx0" brushRef="#br0" timeOffset="8171.9">4041 3198,'0'0,"-39"0,39 39,-38-39,38 38,0 1,0-1,0 1,-39-39,39 38,0 1,0-1,0 1,0-1,0 1,0-1,0 1,0-1,0 1,0-1,0 1,39-39,-1 0,1 0,-1 0,1 0,-1 0,1 0,-1 0,1 0,-39-39,0 1,0-1,0 1,0-1,0 1,0-1,0 1,0-1,0 1,0-1,0 1,0-1,-39 1,1 38,-1 0,39-39,-38 39,-1 0,1 0,-1 0,39-38,-38 38,-1 0,39-39,-38 39,38-38,-39 38,39-39,0 1,-38 38,38-39,0 1,0-1,0 1,0-1,0 1,0-1,38 39,-38-38,39 38,-1-39,1 39,-39-38,38 38,1-38,-1 38,1 0,-1-39,1 39,-1 0,1 0,-1 0,1 0,-1 0,1 0,-39 39,0-1,38-38,-38 38,0 1,0-1,0 1,0-1,0 1,0-1,-38-38,38 39,0-1,-39-38,39 39,-38-39,38 38,-39-38,39 39,-38-39,38 38,-39-38,1 0,-1 0,39 39,-38-39,-1 38,1-38,38 39,-39-39,39 38</inkml:trace>
  <inkml:trace contextRef="#ctx0" brushRef="#br0" timeOffset="4627.74">2694 3006,'0'-39,"0"1,0-1,0 1,38 38,1-39,-1 39,-38-38,39-1,-1 1,1 38,-1 0,1 0,-1 0,1 0,-1 0,-38 38,0 1,0-1,0 1,39-1,-39 1,0-1,0 1,0-1,0 1,0-1,-39-38,39 39,-38-39,38 38,0 1,-39-39,39 38,-38-38,38 39,-39-39,1 0,38 38,-39 1,1-39,76 0,1 0,-1 0,-38-39,39 39,-1 0,1 0,-1 0,-38-38,39 38,-1 0,1 0,-1 0,1 0,-1 0,1 0,-39 38,38-38,-38 39,39-39,-39 38,38-38,-38 39,0-1,0 1,0-1,0 1,0-1,-38-38,38 39,-39-1,1-38,38 39,-39-39,39 38,-38-38,38 39,0-1,-39-38,1 0,38 39,-39-39,39 38,-38-38,-1 38,1-38,-1 0,1 0,-1 0,1 0,-1 0,1 0,-1 0,1 0,-1 0,1 0,38-38,0 0,0-1,0 1,0-1,0 1,0-1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29:41.223"/>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5234 43,'0'-39,"38"39,1 0,-1 0,1-38,-1 38,39 0,-38 0,-1-39,39 39,0 0,-38 0,-1 0,39 0,0 0,-38 0,-1 0,1 0,38 0,-39 0,1 0,-1-38,0 38,1 0,38 0,0 0,-39 0,39 0,-38 0,-1 0,1 0,-1 0,1 0</inkml:trace>
  <inkml:trace contextRef="#ctx0" brushRef="#br0" timeOffset="12960.41">-308 3121,'39'0,"-1"0,1 0,-1 0,1 0,-1 0,39 0,-39 0,1 0,-1 0,1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12:38.61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39 169,'0'0,"0"-38,0-1,0 1,38 38,1 0,-1 0,-38-39,39 39,-1 0,1 0,-1 0,1 0,-1 0,1 0,-1 0,-38 39,0-1,0 1,0-1,0 0,0 1,0-1,0 1,0-1,0 1,-38-39,-1 38,39 1,-38-39,-1 38,1-38,38 39,-39-39,39 38,0 1,-38-39,38 38,-39-38,39 39,-38-39,38 38,-39-38,39 39,-38-39,-1 0,39 38</inkml:trace>
  <inkml:trace contextRef="#ctx0" brushRef="#br0" timeOffset="-3919.69">39 207</inkml:trace>
  <inkml:trace contextRef="#ctx0" brushRef="#br0" timeOffset="5002.11">-230 54,'-39'0,"1"0,-1 38,39 1,0-1,-38 0,38 1,0-1,0 1,0-1,0 1,0-1,0 1,0-1,0 1,0-1,0 1,0-1,0 1,0-1,0 1,0-1,0 1,0-1,0 1,0-1,38-38,1 0,-39 39,38-39,-38 38,39-38,-39 39,38-39,0 0,1 0</inkml:trace>
  <inkml:trace contextRef="#ctx0" brushRef="#br0" timeOffset="2237.67">462 515,'39'0,"-39"39,38-39,-38 38,39 1,-39-1,38-38,-38 39,39-39,-1 0,-38 38,0 1,39-39,-39 38,38-38,-38 39,39-39,-1 0,-38 38,39-38,-39 39</inkml:trace>
  <inkml:trace contextRef="#ctx0" brushRef="#br0" timeOffset="7365.24">809-23,'0'-39,"38"39,1 0,-1 0,1 0,-1 0,1 0,-39 39,38-39,-38 38,38-38,-38 39,39-39,-1 38,-38 1,0-1,39-38,-39 38,38 1,-38-1,0 1,39-1,-1 1,-38-1,0 1,0-1,39-38,-39 39,0-1,0 1,0-1,0 1,0-1,0 1,0-1,0 1,0-1,0 1,0-1,0 1,0-1</inkml:trace>
  <inkml:trace contextRef="#ctx0" brushRef="#br1" timeOffset="28000.42">-192-23,'0'38,"-38"-38,-1 0,39 39,0-1,0 1,-38-39,38 38,0 0,0 1,0-1,0 1,0-1,0 1,-39-39,39 38,0 1,0-1,0 1,0-1,0 1,0-1,0 1,0-1,0 1,0-1,0 1,0-1,0 1,0-1,0 1,0-1,0 1,39-39,-39 38,38-38,1 0,-1 0</inkml:trace>
  <inkml:trace contextRef="#ctx0" brushRef="#br1" timeOffset="32205.68">154 169,'0'-38,"0"-1,0 1,39 38,-1 0,1 0,-1 0,1 0,-1 0,1 0,-1 0,1 0,-39 38,0 1,0-1,0 0,0 1,0-1,0 1,0-1,0 1,-39-39,39 38,0 1,0-1,-38-38,38 39,-39-39,1 0,38 38,-39-38,39 39,-38-39,38 38,-39-38,1 0,38 39,0-1,-39-38,39 39,0-1,-38-38,38 39,-39-39,39 38,-38-38,38 39</inkml:trace>
  <inkml:trace contextRef="#ctx0" brushRef="#br1" timeOffset="35461.61">424 554,'0'38,"38"-38,-38 39,39-1,-1-38,1 39,-1-39,-38 38,39-38,-39 39,38-39,1 0,-39 38,38-38,1 39,-39-1,38-38,1 39,-39-1</inkml:trace>
  <inkml:trace contextRef="#ctx0" brushRef="#br1" timeOffset="41698.78">347 592,'-39'0,"1"0,-1 0,1 39,38-1,-39-38,39 39,0-1,0 1,-38-39,38 38,0 1,0-1,-39-38,1 0,38 39,0-1,-39-38,39-38,39 38,-1 0,-38-39,0 1,39 38,-39-39,38 39,-38-38,0-1,0 1,39 38,-1 0,-38-39,39 39,-1 0,-38-38,39 38,-1 0,-38-39,0 1,39 38,-39-39,0 1,38 38,-38-39,0 1,0-1,39 39,-39-38,38 38,-38-39,0 1,0-1,0 1,0 0,0-1,-38 39,-1 0,1 0,38-38,-39 38,1 0,-1 0,1 0,-1 0,1 0,-1 0,39 38</inkml:trace>
  <inkml:trace contextRef="#ctx0" brushRef="#br1" timeOffset="46143.61">616 631,'0'38,"0"1,0-1,39-38,-39 39,38-39,-38 38,39-38,-1 0,-38 39,39-39,-1 0,-38 38,39-38,-39 39,38-39,-38 38,0 1,39-39,-39-39,-39 39,39-38,0-1,-38 39,-1-38,1 38,38-39,-39 39,39-38,0-1,-38 39,38-38,-39 38,1 0,-1 0,39-39,-38 39,38-38</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5:12:48.68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154 0,'-39'0,"39"39,-38-1,38 1,0-1,0 1,-39-1,39 1,0-1,0 1,-38-1,38 1,0-1,0 1,0-1,0 1,0-1,0 1,0-1,0 1,0-1,0 1,0-1,0 1,0-1,0 1,38-39,1 0</inkml:trace>
  <inkml:trace contextRef="#ctx0" brushRef="#br0" timeOffset="5353.96">770 616,'0'-38,"0"76,38 1,-38-1,0 1,0-1,0 1,0-1,0 1,0-1,0 1,0-1,0 0,-38-38,-1 39,1-39,-1 0,1 0,-1 0,1 0,-1 0,39-39,0 1,0 0,0-1,0 1,0-1,0 1,0-1,0 1,0-1,39 39,-39-38,38 38,1 0,-39-39,38 1,1 38,-1-39,1 39,-1 0,1 0,-1 0,-38-38,39 38,-1 0,1 0,-1 0,0 0,1 0,-1 0,1 0,-39-39,38 39,1 0,-1 0,1 0,-1 0,1 0,-1 0,1 0,-1 0,1 0,-1 0,1 0,-1 0,-38 39</inkml:trace>
  <inkml:trace contextRef="#ctx0" brushRef="#br0" timeOffset="7454.56">1770-77,'39'0,"-1"0,1 39,-39-1,38-38,-38 39,39-39,-39 38,38 1,1-1,-1 1,-38-1,39-38,-39 39,38-1,1 1,-39-1,38 1,-38-1,0 1,0-1,0 1,0-1,0 1,39-39,-39 38,0 1,0-1,0 1,0-1,0 1,0-1,0 1,0-1,0 0,0 1,0-1,0 1,0-1,0 1,-39-1,39 1,-38-39,38 38,-39-38,39 39,0-1,-38 1,38-1,0 1,-39-39</inkml:trace>
  <inkml:trace contextRef="#ctx0" brushRef="#br0" timeOffset="11739.63">154-115,'0'38,"0"1,0-1,0 1,0-1,0 1,0-1,0 1,0-1,0 1,-39-39,39 38,0 1,0-1,-38-38,38 39,0-1,0 1,0-1,0 1,0-1,0 1,0-1,0 1,0-1,0 1,0-1,0 1,0-1,0 1,0-1,0 0,0 1,0-1,0 1,0-1,0 1,0-1,0 1,0-1,38-38,1 0,-39 39,38-1,-38 1,39-39,-39 38,38-38,-38 39,39-1,-1-38,-38 39,39-39</inkml:trace>
  <inkml:trace contextRef="#ctx0" brushRef="#br1" timeOffset="44196.2299">847 616,'0'39,"0"-1,0 1,0-1,0 1,0-1,0 1,0-1,0 1,0-1,0 0,-39-38,39 39,-38-39,38 38,-39-38,1 0,-1 0,39-38,0-1,0 1,0 0,0-1,0 1,0-1,0 1,0-1,0 1,0-1,0 1,0-1,0 1,0-1,0 1,39 38,-1 0,-38-39,39 39,-39-38,38 38,1 0,-1 0,1 0,-1 0,1 0,-1 0,0 0,1 0,-1 0,1 0,-1 0,1 0,-1 0,1 0,-1 0,-38 38,39-38,-1 0,1 39,-1-39,1 0,-1 0,-38 38,39-38,-1 0,1 0,-1 0,-38 39,0-1,39-38,-39 39,38-39,1 0,-39 38</inkml:trace>
  <inkml:trace contextRef="#ctx0" brushRef="#br1" timeOffset="49493.81">847 578,'-39'0,"1"0,-1 0,1 0,38 38,-39-38,1 39,-1-1,39 1,0-1,0 1,0-1,0 1,0-1,0 1,0-1,0 0,0 1,0-1,39-38,-1 0,1 0,-1 0,1 0,-39-38,0-1,38 39,-38-38,0 0,0-1,39 39,-39-38,0-1,0 1,0-1,0 1,0-1,0 1,0-1,0 1,38 38,1-39,-1 39,1 0,-1 0,0 0,1 0,-1 0,1 0,-1 0,1 0,-1 0,1 0,-1 0,1 0,-1 0,1 0,-1 0,1 0,-1 0,1 0,-1 0,1 0,-39 39,38-39,1 0,-39 38,38-38,-38 39,39-39,-39 38,38-38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40:28.999"/>
    </inkml:context>
    <inkml:brush xml:id="br0">
      <inkml:brushProperty name="width" value="0.2" units="cm"/>
      <inkml:brushProperty name="height" value="0.2" units="cm"/>
      <inkml:brushProperty name="fitToCurve" value="1"/>
    </inkml:brush>
  </inkml:definitions>
  <inkml:trace contextRef="#ctx0" brushRef="#br0">231 0,'0'39,"-39"-39,39 38,0 0,-38 1,38-1,-39-38,39 39,0-1,0 1,-38-39,38 38,-39 1,39-1,0 1,-38-39,38 38,0 1</inkml:trace>
  <inkml:trace contextRef="#ctx0" brushRef="#br0" timeOffset="1">308 39,'0'38,"0"0,0 1,38-39,1 0,-39 38,0 1,38-39,-38 38,0 1,0-1,39-38,-39 39,0-1,38-38,-38 39,39-39,-39 38,38-38,-38 39</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1-02T06:43:34.679"/>
    </inkml:context>
    <inkml:brush xml:id="br0">
      <inkml:brushProperty name="width" value="0.13333" units="cm"/>
      <inkml:brushProperty name="height" value="0.13333" units="cm"/>
      <inkml:brushProperty name="fitToCurve" value="1"/>
    </inkml:brush>
  </inkml:definitions>
  <inkml:trace contextRef="#ctx0" brushRef="#br0">0 654,'0'-38,"0"-1,0 1,38 38,-38-39,39 39,-39-38,0-1,38 39,-38-38,0-1,39 39,-39-38,0-1,38 39,-38-38,39 38,-39-38,38 38,-38-39,0 1,0-1,39 39,-39-38,0-1,38 39,1 39,-39-1,0 1,38-1,-38 1,39-39,-39 38,0 0,38-38,-38 39,0-1,38-38,-38 39,0-1,0 1,39-39,-39 38,0 1,0-1,0 1,0-1</inkml:trace>
  <inkml:trace contextRef="#ctx0" brushRef="#br0" timeOffset="3847.51">2771 654,'0'-38,"0"-1,0 1,0-1,0 1,0-1,38 39,-38-38,0-1,0 1,0-1,39 39,-39-38,0 0,0-1,0 1,38 38,-38-39,0 1,0-1,39 39,-39-38,38 38,-38-39,0 1,0-1,0 78,39-1,-39 1,38-39,-38 38,0 1,0-1,38-38,1 39,-39-1,0 1,38-39,-38 38,39 0,-39 1,38-1,1-38,-39 39,38-1,-38 1,39-39,-39 38,0 1,0-1,0 1</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0-28T07:21:33.642"/>
    </inkml:context>
    <inkml:brush xml:id="br0">
      <inkml:brushProperty name="width" value="0.06667" units="cm"/>
      <inkml:brushProperty name="height" value="0.06667" units="cm"/>
      <inkml:brushProperty name="fitToCurve" value="1"/>
    </inkml:brush>
    <inkml:brush xml:id="br1">
      <inkml:brushProperty name="width" value="0.2" units="cm"/>
      <inkml:brushProperty name="height" value="0.2" units="cm"/>
      <inkml:brushProperty name="color" value="#ED1C24"/>
      <inkml:brushProperty name="fitToCurve" value="1"/>
    </inkml:brush>
  </inkml:definitions>
  <inkml:trace contextRef="#ctx0" brushRef="#br0">0 0</inkml:trace>
  <inkml:trace contextRef="#ctx0" brushRef="#br1" timeOffset="113754.3">-537-2826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0-28T07:20:12.122"/>
    </inkml:context>
    <inkml:brush xml:id="br0">
      <inkml:brushProperty name="width" value="0.06667" units="cm"/>
      <inkml:brushProperty name="height" value="0.06667" units="cm"/>
      <inkml:brushProperty name="fitToCurve" value="1"/>
    </inkml:brush>
    <inkml:brush xml:id="br1">
      <inkml:brushProperty name="width" value="0.2" units="cm"/>
      <inkml:brushProperty name="height" value="0.2" units="cm"/>
      <inkml:brushProperty name="color" value="#ED1C24"/>
      <inkml:brushProperty name="fitToCurve" value="1"/>
    </inkml:brush>
  </inkml:definitions>
  <inkml:trace contextRef="#ctx0" brushRef="#br0">-716 76,'0'35,"0"1,0 0,0 0,0 0,0-1,-35-35,35 36,0 0,-36-36,36 36,-36-1,36 1,-36 0,36 0,0 0,0-1,-35-35,35 36,0 0,0 0,0-1,-36-35,36 36,0 0,-36-36,36 36,-36 0,36-1,-36-35,36 36,0 0,0 0,-35-36,35 35,0 1,-36-36,36 36,0 0,-36-36</inkml:trace>
  <inkml:trace contextRef="#ctx0" brushRef="#br1" timeOffset="130281.05">-1131-597,'0'-36,"0"0,0 0,0 0,0 1,0-1,0 0,36 0,0 1,0 35,-1 0,1 0,-36-36,36 36,0 0,0 0,-1 0,1 0,0 0,0 0,-1 0,1 0,0 0,-36 36,0-1,0 1,0 0,36-36,-36 36,0-1,0 1,0 0,0 0,0 0,0-1,0 1,0 0,0 0,0-1,0 1,0 0,0 0,0 0,0-1,0 1,-36-36,36 36,0 0,0-1,0 1,0 0,0 0,0 0,0-1,0 1,0 0,-36-36,36 36,0-1,0 1,-36-36,36 36,0 0,0-1,-35-35,35 36,-36-36,36 36,0 0,0 0,-36-36,36 35,0 1,-36-36,36 36,0 0,-35-36,35 35,0 1,-36-36,36 36,0 0,-36-36,36 36,0-1,-36-35,36 36,0 0,0 0,0-1,-36-35,36 36,0 0,-35-36,35 36,0 0,-36-36,36 35,0 1,0 0</inkml:trace>
  <inkml:trace contextRef="#ctx0" brushRef="#br0" timeOffset="-6437.59">-685-854,'0'35,"0"1,0 0,0 0,0-1,0 1,0 0,0 0,0 0,0-1,0 1,0 0,0 0,0-1,0 1,0 0,0 0,0-1,0 1,0 0,0 0,0 0,0-1,0 1,0 0,0 0,0-1,0 1,0 0,0 0,0 0,0-1,0 1,36-36,-36 36,0 0,36-36,-36 35,0 1,36-36,-36 36,0 0,0 0,0-1,35-35,-35 36,36-36,-36 36,0 0,36-36,-36 35,0 1,36-36,-36 36,35-36,1 0,0 36,0 0,-1-36,1 0,-36 35,36-35,0 0,-36 36,36-36</inkml:trace>
  <inkml:trace contextRef="#ctx0" brushRef="#br1" timeOffset="133535.14">-675 476,'36'0,"0"0,0 0,0 0,-36 36,0-1,35-35,-35 36,36-36,-36 36,0 0,36-36,-36 35,0 1,36-36,-36 36,35-36,-35 36,0 0,36-36,0 0,-36 35,36-35,-36 36,36-36,-1 0,-35 36,36 0,0-36,-36 35,36-35,-36 36,35-36,1 0,-36 36,36 0</inkml:trace>
  <inkml:trace contextRef="#ctx0" brushRef="#br1" timeOffset="138072.46">-603 261,'0'-36,"0"1,0-1,0 0,0 0,0 1,0-1,0 0,0 0,0 0,0 1,0-1,0 0,0 0,0 1,0-1,0 0,0 0,0 0,0 1,0-1,0 0,0 0,0 1,0-1,0 0,0 0,0 0,0 1,0-1,-36 36,36-36,-36 36,1 0,35-36,-36 36,0 0,36-35,-36 35,1 0,-1 0,36-36,-36 36,0 0,0 0,1 0,-1 0,0 0,0 36,36-1,-35-35,35 36,0 0</inkml:trace>
  <inkml:trace contextRef="#ctx0" brushRef="#br0" timeOffset="6456.42">-685-676,'0'-35,"0"-1,0 0,0 0,0 1,0-1,0 0,0 0,-36 36,36-36,-35 36,35-35,-36 35,36-36,-36 36,0 0,1 0,-1 0,0 0,0 0,0 0,36 36,-35-1,35 1,-36 0,36 0,-36-36,36 36,0-1,0 1,0 0,0 0,0-1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0-28T07:21:44.419"/>
    </inkml:context>
    <inkml:brush xml:id="br0">
      <inkml:brushProperty name="width" value="0.06667" units="cm"/>
      <inkml:brushProperty name="height" value="0.06667" units="cm"/>
      <inkml:brushProperty name="fitToCurve" value="1"/>
    </inkml:brush>
  </inkml:definitions>
  <inkml:trace contextRef="#ctx0" brushRef="#br0">6337 4626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0-28T07:21:44.209"/>
    </inkml:context>
    <inkml:brush xml:id="br0">
      <inkml:brushProperty name="width" value="0.06667" units="cm"/>
      <inkml:brushProperty name="height" value="0.06667" units="cm"/>
      <inkml:brushProperty name="fitToCurve" value="1"/>
    </inkml:brush>
  </inkml:definitions>
  <inkml:trace contextRef="#ctx0" brushRef="#br0">6337 4626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0-10-28T07:20:23.411"/>
    </inkml:context>
    <inkml:brush xml:id="br0">
      <inkml:brushProperty name="width" value="0.06667" units="cm"/>
      <inkml:brushProperty name="height" value="0.06667" units="cm"/>
      <inkml:brushProperty name="fitToCurve" value="1"/>
    </inkml:brush>
    <inkml:brush xml:id="br1">
      <inkml:brushProperty name="width" value="0.2" units="cm"/>
      <inkml:brushProperty name="height" value="0.2" units="cm"/>
      <inkml:brushProperty name="color" value="#ED1C24"/>
      <inkml:brushProperty name="fitToCurve" value="1"/>
    </inkml:brush>
  </inkml:definitions>
  <inkml:trace contextRef="#ctx0" brushRef="#br0">-5 219,'0'-36,"36"0,-1 36,73 0,-37-71,37 71,-1-36,0 36,1 0,-1 0,-35 0,-37 0,1-36,0 36,0 0,-1 0</inkml:trace>
  <inkml:trace contextRef="#ctx0" brushRef="#br0" timeOffset="1290.85">210 612,'35'0,"1"0,0 0,0 0,35 0,-35 0,0 0,35 0,-35 0,36 0,-37 0,37 0,0 0,-37 0,1 0,36 0,-37 0,1 0,0 0,0 0,-1 0,1 0,0 0</inkml:trace>
  <inkml:trace contextRef="#ctx0" brushRef="#br0" timeOffset="3123.92">2209-747,'0'36,"0"71,-36-35,36-1,-36 36,1 1,35 35,0-36,-36 0,36 1,-36-1,36-35,0-37,0 1,0 36,0-36,0-1,0 1,0 0,0 0,0-1,0 1,0 0,72-36,-1 0,1 0,-1 0,1 0,-1 0,-35 0,36 0,-37 0,1 0,0 0</inkml:trace>
  <inkml:trace contextRef="#ctx0" brushRef="#br0" timeOffset="7236.67">3855-568,'0'36,"0"-1,0 37,-36-1,0 37,0-37,-35 1,71 35,-36-35,0 35,0-71,1 35,35-35,-36 0,36 0,0-1,-36-35,36 36,-36 0,1 0,35 0,0-1,-36 1,36 0,-36 0,36-1,-36-35,0 36,36 0,0 0</inkml:trace>
  <inkml:trace contextRef="#ctx0" brushRef="#br0" timeOffset="9949.5">2996-604,'36'0,"0"0,-1 36,1 0,0-36,-36 35,36-35,-36 36,35-36,-35 36,36-36,0 36,0-36,-36 35,36-35,-36 36,0 0,35-36,1 36,-36-1,36-35,-36 36,0 0,36-36,-36 36,35 0,1-36,-36 35,0 1,0 0,0 0,36-36,-36 35,36-35,-36 36,0 0,35-36,-35 36,36-36</inkml:trace>
  <inkml:trace contextRef="#ctx0" brushRef="#br0" timeOffset="8085.96">3497-32,'0'0,"107"179,-35-143,-1 71,1 1,35-37,-71 1,35-36,1 71,-36-71,35 35,-35 1,0-72,-36 36,36-1,-1-35,-35 36,36-36,-36 36</inkml:trace>
  <inkml:trace contextRef="#ctx0" brushRef="#br1" timeOffset="129644.03">-31 190,'36'0,"0"0,0 0,-1 0,1 0,0 0,0 0,0 0,-1 0,1 0,0 0,0 0,-1 0,1 0,0 0,0 0,0 0,-1 0,-35-36,36 36,0 0,0 0,-1 0,1 0,0 0,0 0,0-36,-1 36,1 0,0 0,0 0,-1-36,1 36,0 0,0 0,-1 0,1 0,0 0</inkml:trace>
  <inkml:trace contextRef="#ctx0" brushRef="#br0" timeOffset="82412.67">2102-2357</inkml:trace>
  <inkml:trace contextRef="#ctx0" brushRef="#br0" timeOffset="82219.88">2102-2357</inkml:trace>
  <inkml:trace contextRef="#ctx0" brushRef="#br0" timeOffset="76911.16">3533 1542,'0'36,"35"-36</inkml:trace>
  <inkml:trace contextRef="#ctx0" brushRef="#br1" timeOffset="131391.37">1365 619,'0'36,"-36"-1,0-35,0 0,0 0,1 0,-1 0,0 0,0 0,1 0,-1 0,0 0,0 0,1 0,-1 0,0 0,0 0,0 0,1 0,-1 0,0 0,0 0,1 0,-1 0,0 0,36 36,-36-36,0 0,1 0,-1 0,36 36,-36-36,0 0</inkml:trace>
  <inkml:trace contextRef="#ctx0" brushRef="#br1" timeOffset="136160.87">2259-705,'-36'0,"36"36,0 36,0-37,0 1,0 0,0 0,0-1,0 1,0 0,0 0,0 0,-36-1,36 1,0 0,0 0,0-1,0 1,0 0,0 0,0 0,0-1,-35 1,35 0,0 0,0-1,0 1,-36-36,36 36,0 0,0-1,0 1,0 0,0 0,0 0,0-1,0 1,0 0,0 0,0-1,0 1,0 0,0 0,0 0,36-36,-1 0,1 0,0 0,0 0,0 0,-1 0,1 0,0 0,0 0,-1 0,1 0,0 0,0 0,-1 0,1 0,-36 35,36-35,0 0,0 0,-1 0</inkml:trace>
  <inkml:trace contextRef="#ctx0" brushRef="#br1" timeOffset="139685.6">4048-741,'0'36,"-36"-36,36 36,0 0,0 0,-36-1,0-35,36 36,0 0,0 0,-35-1,35 1,-36 0,36 0,0 0,0-1,-36-35,36 36,-36-36,36 36,0 0,0-1,-36-35,36 36,0 0,-35 0,35 0,-36-36,36 35,-36 1,36 0,0 0,-36-36,36 35,-35 1,35 0,0 0,0-1,-36 1,36 0,-36-36,36 36,-36 0,36-1,0 1,-35 0,35 0,0-1,0 1,-36-36,36 36,-36-36,36 36,0 0,-36-1,36 1,-36-36,36 36,-35-36</inkml:trace>
  <inkml:trace contextRef="#ctx0" brushRef="#br1" timeOffset="144755.26">3118-597,'0'35,"0"1,0 0,35 0,-35-1,36-35,-36 36,0 0,36-36,0 0,-36 36,0 0,35-36,-35 35,36-35,-36 36,36-36,0 0,-36 36,36-36,-36 36,35-36,-35 35,36-35,-36 36,36-36,0 0,-36 36,0 0,35-36,-35 36,36-1,0-35,-36 36,0 0,0 0,36-36,-36 35,0 1,35-36,-35 36,0 0,36-36,-36 35,36-35,-36 36,36-36,0 36,-36 0,35-36,1 36,-36-1,36-35,-36 36,36-36,-36 36,0 0,35-36,1 0,-36 35,36-35,-36 36,36-36,-36 36,0 0,36-36,-36 36,35-36,-35 35,36-35,-36 36,36-36,-36 36,36-36,-36 36,35-36,-35 35,36-35</inkml:trace>
  <inkml:trace contextRef="#ctx0" brushRef="#br0" timeOffset="18159.23">6502-1069,'0'36,"0"-1,0 1,-36 0,36 0,0 0,-36-36,1 35,35 1,0 0,-36-36,36 36,0-1,-36-35,36 36,0 0,-36 0,36 0,0-1</inkml:trace>
  <inkml:trace contextRef="#ctx0" brushRef="#br0" timeOffset="19736.59">6144-998,'36'0,"0"36,-1-36,1 36,-36 0,36-36,0 0,-36 36,36-36,-1 0,-35 35,36-35,-36 36,36 0,0-36,-36 36,35-36,-35 35,36-35,-36 36,36 0,0 0</inkml:trace>
  <inkml:trace contextRef="#ctx0" brushRef="#br0" timeOffset="21768.75">6395-1176,'35'35,"-35"1,0 0,0 0,0-1,0 1,0 0,0 0,0 0,0-1,0 1,0 0,36-36,-36 36,0-1,0 1,0 0,0 0,0 0,0-1,0 1,0 0,0 0</inkml:trace>
  <inkml:trace contextRef="#ctx0" brushRef="#br0" timeOffset="23338.62">6180-747,'36'0,"-1"0,1 0,0 0,0-36,0 36,-1 0,1 0,0 0,0 0,-1 0,1 0,-36-36,36 36,0 0,-36-35,36 35,-1 0</inkml:trace>
  <inkml:trace contextRef="#ctx0" brushRef="#br0" timeOffset="12685.99">4642-640,'35'0,"-35"72,36-1,-36 37,36-37,0 36,35 37,-71-37,72 72,-36-72,-1 0,1-35,0 71,0-107,-1 0,-35 35,0 1,36-72,-36 36,0-1,0 1,36-36,0 36,-36 0,0-1,36-35,-36-35,0-37,35 36,-35 1,36-73,-36 72,0-35,36 35,-36 0,36-35,-36 35,0 0,0 0,0 1,35-1,-35 0,0 0,0 1,36-1,-36-36,36 36,-36-35,36 35,0-35,-36 35,0 0,35-36,1 72,-36-35,0-1,36 36,-36-36,0 0,0 1,36 35,-36-36,35 0,1 36,-36-36,0 1,36-1,-36 0,0 0,0 0</inkml:trace>
  <inkml:trace contextRef="#ctx0" brushRef="#br1" timeOffset="152159.84">4656-633,'0'36,"0"-1,0 1,0 0,0 0,0-1,0 1,36-36,-36 36,0 0,0 0,35-36,-35 35,0 1,0 0,36 0,-36-1,0 1,36 0,0 0,-36 0,0-1,0 1,36-36,-36 36,0 0,35-36,-35 35,36-35,-36 36,36-36,-36 36,0 0,36-36,-36 35,35-35,-35 36,0 0,0 0,36-36,-36 36,0-1,36-35,-36 36,0 0,36-36,-36 36,0-1,0 1,35-36,-35 36,0 0,0 0,36-1,-36 1,0 0,36-36,-36 36,0-1,36-35,-36-35,36 35,-36-72,0 36,35 36,-35-35,0-1,0 0,0 0,0 0,0 1,0-1,0 0,0 0,36 1,-36-1,36 0,-36 0,36 0,-36 1,0-1,0 0,35 0,-35 1,0-1,36 36,-36-36,0 0,0 1,36 35,-36-36,0 0,36 36,-36-36,0 0,36 1,-36-1,0 0,35 36,-35-71,36 71,-36-36,0 0,0 0,36 0,-36 1,0-1,0 0,36 36,-36-36,0 1,35 35,-35-36,0 0,0 0</inkml:trace>
  <inkml:trace contextRef="#ctx0" brushRef="#br0" timeOffset="37323.07">6788 147,'36'0,"35"0,-35 0,36 0,-36 0,35 0,-35 0,71 0,-35-36,-1 36,1-35,-1 35,1 0,-1 0,-35 0,0 0,0 0,0 0,-1 0</inkml:trace>
  <inkml:trace contextRef="#ctx0" brushRef="#br0" timeOffset="38599.18">6895 541,'36'0,"36"0,-1 0,37 0,-37 0,1 0,-1-36,1 36,-1 0,1 0,-1 0,-35 0,0 0,0 0,0 0,-1 0</inkml:trace>
  <inkml:trace contextRef="#ctx0" brushRef="#br1" timeOffset="154571.13">6838 225,'36'0,"0"0,-1 0,1 0,0 0,0 0,0 0,-1 0,1 0,0 0,0 0,-1 0,1-35,0 35,0 0,0-36,-1 36,37 0,-36 0,-1 0,1 0,0 0,0 0,-1 0,1 0,0 0,0 0,0 0,-1 0</inkml:trace>
  <inkml:trace contextRef="#ctx0" brushRef="#br1" timeOffset="158583.28">7017 655,'36'0,"0"0,-1 0,1 0,0 0,0 0,-1 0,1 0,0 0,0 0,0 0,-1 0,1 0,0 0,0 0,-1 0,1 0,0 0,0 0,-1 0,1 0,0 0,0 0,-36-36,36 36,-1 0,1 0,-36-36,36 36,0-36,-1 36,1 0,0 0,-72 0,0 0,36-35,-35 35,-1 0,0 0,0 0,1 0,-1 0,0 0,0 0,0 0,1 0,-1 0,0 0,0 0,1 0,-1 0,0 35,0-35,36 36,-35-36,-1 0,0 0,0 36,0-36,1 0,-1 0,0 0,0 0,1 0,-1 0,0 0,0 0,0 0,1 0,-1 0</inkml:trace>
  <inkml:trace contextRef="#ctx0" brushRef="#br0" timeOffset="48363.05">8935-819,'0'36,"0"0,0 35,0 1,0 35,0-35,0 35,0 0,0-35,0 0,0-1,0-35,0 0,0-1,0 37,0-36,0 0,-36-36,36 35,0 1,0 0,0 0,0-1,0 1,36-36,-1 0,1 0,0 0,35 0,1 0,-36 0,0 0,35 0,-35 0,0 0,-1 0,1 0,0 0,0 0,0 0</inkml:trace>
  <inkml:trace contextRef="#ctx0" brushRef="#br1" timeOffset="162508.47">8949-741,'0'36,"0"0,0 0,0 0,0-1,0 1,0 0,0 0,0-1,0 1,0 0,0 0,0 0,0-1,0 1,0 0,0 0,0-1,0 1,0 0,0 0,0 0,0-1,0 1,0 0,0 0,0-1,0 1,0 0,0 0,0-1,0 1,0 0,0 0,0 0,36-36,-1 0,1 0,0 0,0 0,-1 0,1 0,0 0,0 0,0 0,-1 0,1 0,0 0,0 0,-1 0,1 0,0 0,0 0,0 0</inkml:trace>
  <inkml:trace contextRef="#ctx0" brushRef="#br1" timeOffset="177486.52">6623-1170,'-35'0,"35"36,-36-36,36 36,-36-36,36 36,0-1,-36-35,36 36,0 0,-35-36,35 36,0-1,-36-35,36 36,0 0,-36-36,36 36,0-1,-36 1,36 0,0 0,0 0,-36-36,36 35,0 1,0 0,0 0,0-1,0 1,0 0</inkml:trace>
  <inkml:trace contextRef="#ctx0" brushRef="#br0" timeOffset="59896.7">8541-1355,'0'-36,"0"0,0 0,0 1,0-1,36 0,-36 0,36 1,-36-1,35 36,-35-36,0 0,36 36,-36-36,36 36,0 0,-1-35,1 35,0 0,0 0,-36-36,36 36,-1 0,1 0,0 0,-36 36,0-1,0 1,0 0,0 0,0 0,0-1,0 1,0 0,0 0,0-1,0 1,0 0,-36-36,36 36,0-1,-36-35,36 36,-35-36,35 36,-36-36,36 36,-36-36,36 36,-36-36,36 35,0 1,-36-36,36 36,36-36,0 0,0 0,0 0,-1 0,1 0,0 0,0 0,-1 0,1 0,0 0,0 0,0 0,-1 0,1 0,0 0,0 0,-1 0</inkml:trace>
  <inkml:trace contextRef="#ctx0" brushRef="#br0" timeOffset="64016.9">9722-783,'0'36,"0"0,35-36,-35 35,0 1,36-36,-36 36,0 0,36-36,-36 36,0-1,0 1,0 0,36-36,-36 71,0-35,0 0,0 0,0-1,0 1,35 0,-35 0,0 0,36-1,-36 1,0 0,0 0,36-1,-36 1,0 0,0 0,36 0,0-1,-36 1,0 0,0 0,35-36,-35 35,36-35,-36-35,0-1,36 0,0 0,-36 1,35-37,1 36,-36-35,36 35,-36 0,0 0,36 1,0-1,-36 0,0 0,35 0,-35 1,0-1,36 0,-36 0,36 1,-36-1,0 0,36 36,-36-36,0 1,0-1,0 0,35 36,-35-36,36 36,-36-36,0 1,36 35</inkml:trace>
  <inkml:trace contextRef="#ctx0" brushRef="#br1" timeOffset="167462.5">9807-741,'0'36,"0"0,0 0,0 0,0-1,0 1,0 0,0 0,0-1,36-35,-36 36,0 0,0 0,36 0,-36-1,36 1,-36 0,0 0,36-36,-36 35,0 1,35 0,-35 0,36 0,-36-1,0 1,36-36,-36 36,36-36,-36 36,0-1,0 1,0 0,35-36,-35 36,0-1,0 1,0 0,36-36,-36 36,0 0,0-1,0 1,0-72,0 1,0-1,36 36,-36-36,0 0,36 0,-36 1,0-1,0 0,0 0,0 1,35-1,-35 0,0 0,0 1,36 35,-36-36,36 0,-36 0,36 36,-36-36,0 1,0-1,36 36,-36-36,0 0,35 36,-35-35,0-1,0 0,0 0,36 36,0-36,-36-35,36 35,-36 0,0 1,35 35,-35-36,0 0,0 0</inkml:trace>
  <inkml:trace contextRef="#ctx0" brushRef="#br1" timeOffset="174325.31">8591-1420,'0'-36,"0"0,0 0,0 1,0-1,0 0,0 0,0 1,0-1,36 0,0 0,-36 0,35 36,-35-35,36 35,-36-36,36 36,-36-36,36 36,-36-36,35 36,-35-35,36 35,0 0,0 0,0 0,-1 0,1 0,-36 35,0 1,0 0,0 0,0-1,0 1,0 0,36-36,-36 36,0 0,0-1,0 1,0 0,0 0,0-1,0 1,0 0,0 0,0 0,0-1,-36-35,36 36,0 0,-36-36,36 36,0-1,-35-35,35 36,-36-36,36 36,-36-36,36 36,-36-36,36 36,-36-36,1 0,70 0,1 0,0 0,0 0,0 0,-1 0,1 0,0 0,0 0,-1 0,1 0,0 0,0 0,0 0,-1 0,1 0,0 0,0 0,-1 0,1 0,0 0,0 0,-36-36,36 36,-1 0</inkml:trace>
  <inkml:trace contextRef="#ctx0" brushRef="#br1" timeOffset="181697.99">6409-1492,'0'36,"0"0,0 0,0-1,0 1,0 0,0 0,0-1,0 1,0 0,0 0,0 0,0-1,0 1,0 0,0 0,0-1,0 1,0 0,0 0,0-1,0 1,0 0,36-36,-36 36,0 0,0-1,0 1,35-36,-35 36,0 0,0-1</inkml:trace>
  <inkml:trace contextRef="#ctx0" brushRef="#br1" timeOffset="179704.07">6015-1098,'36'0,"0"0,0 0,-1 0,1 0,-36 36,36-36,0 0,-36 35,35-35,-35 36,36-36,0 36,0-36,-36 36,36-36,-1 0,-35 35,36-35,-36 36,36-36,0 0,-36 36,0 0,35-36,1 35,0-35,-36 36,36-36,-36 36,36-36,-36 36,35-36,1 0,-36 36,36-36,-36 35,36-35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1FC2C-A4B2-4999-886E-1CA800CB8273}" type="datetimeFigureOut">
              <a:rPr lang="en-IN" smtClean="0"/>
              <a:t>24-04-2023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7F401-2B54-426E-85F0-42322EDAF3DC}" type="slidenum">
              <a:rPr lang="en-IN" smtClean="0"/>
              <a:t>‹#›</a:t>
            </a:fld>
            <a:endParaRPr lang="en-IN"/>
          </a:p>
        </p:txBody>
      </p:sp>
    </p:spTree>
    <p:extLst>
      <p:ext uri="{BB962C8B-B14F-4D97-AF65-F5344CB8AC3E}">
        <p14:creationId xmlns:p14="http://schemas.microsoft.com/office/powerpoint/2010/main" val="3458694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100">
                <a:solidFill>
                  <a:schemeClr val="tx1"/>
                </a:solidFill>
                <a:latin typeface="Times New Roman" pitchFamily="18" charset="0"/>
              </a:defRPr>
            </a:lvl1pPr>
            <a:lvl2pPr marL="702756" indent="-270291" defTabSz="914485">
              <a:defRPr sz="1100">
                <a:solidFill>
                  <a:schemeClr val="tx1"/>
                </a:solidFill>
                <a:latin typeface="Times New Roman" pitchFamily="18" charset="0"/>
              </a:defRPr>
            </a:lvl2pPr>
            <a:lvl3pPr marL="1081164" indent="-216233" defTabSz="914485">
              <a:defRPr sz="1100">
                <a:solidFill>
                  <a:schemeClr val="tx1"/>
                </a:solidFill>
                <a:latin typeface="Times New Roman" pitchFamily="18" charset="0"/>
              </a:defRPr>
            </a:lvl3pPr>
            <a:lvl4pPr marL="1513629" indent="-216233" defTabSz="914485">
              <a:defRPr sz="1100">
                <a:solidFill>
                  <a:schemeClr val="tx1"/>
                </a:solidFill>
                <a:latin typeface="Times New Roman" pitchFamily="18" charset="0"/>
              </a:defRPr>
            </a:lvl4pPr>
            <a:lvl5pPr marL="1946095" indent="-216233" defTabSz="914485">
              <a:defRPr sz="1100">
                <a:solidFill>
                  <a:schemeClr val="tx1"/>
                </a:solidFill>
                <a:latin typeface="Times New Roman" pitchFamily="18" charset="0"/>
              </a:defRPr>
            </a:lvl5pPr>
            <a:lvl6pPr marL="2378560" indent="-216233" defTabSz="914485" eaLnBrk="0" fontAlgn="base" hangingPunct="0">
              <a:spcBef>
                <a:spcPct val="30000"/>
              </a:spcBef>
              <a:spcAft>
                <a:spcPct val="0"/>
              </a:spcAft>
              <a:defRPr sz="1100">
                <a:solidFill>
                  <a:schemeClr val="tx1"/>
                </a:solidFill>
                <a:latin typeface="Times New Roman" pitchFamily="18" charset="0"/>
              </a:defRPr>
            </a:lvl6pPr>
            <a:lvl7pPr marL="2811026" indent="-216233" defTabSz="914485" eaLnBrk="0" fontAlgn="base" hangingPunct="0">
              <a:spcBef>
                <a:spcPct val="30000"/>
              </a:spcBef>
              <a:spcAft>
                <a:spcPct val="0"/>
              </a:spcAft>
              <a:defRPr sz="1100">
                <a:solidFill>
                  <a:schemeClr val="tx1"/>
                </a:solidFill>
                <a:latin typeface="Times New Roman" pitchFamily="18" charset="0"/>
              </a:defRPr>
            </a:lvl7pPr>
            <a:lvl8pPr marL="3243491" indent="-216233" defTabSz="914485" eaLnBrk="0" fontAlgn="base" hangingPunct="0">
              <a:spcBef>
                <a:spcPct val="30000"/>
              </a:spcBef>
              <a:spcAft>
                <a:spcPct val="0"/>
              </a:spcAft>
              <a:defRPr sz="1100">
                <a:solidFill>
                  <a:schemeClr val="tx1"/>
                </a:solidFill>
                <a:latin typeface="Times New Roman" pitchFamily="18" charset="0"/>
              </a:defRPr>
            </a:lvl8pPr>
            <a:lvl9pPr marL="3675957" indent="-216233" defTabSz="914485" eaLnBrk="0" fontAlgn="base" hangingPunct="0">
              <a:spcBef>
                <a:spcPct val="30000"/>
              </a:spcBef>
              <a:spcAft>
                <a:spcPct val="0"/>
              </a:spcAft>
              <a:defRPr sz="1100">
                <a:solidFill>
                  <a:schemeClr val="tx1"/>
                </a:solidFill>
                <a:latin typeface="Times New Roman" pitchFamily="18" charset="0"/>
              </a:defRPr>
            </a:lvl9pPr>
          </a:lstStyle>
          <a:p>
            <a:fld id="{6A866DE2-432B-4560-A150-9CE34BC8CDEF}" type="slidenum">
              <a:rPr lang="en-CA" altLang="en-US" sz="1200"/>
              <a:pPr/>
              <a:t>96</a:t>
            </a:fld>
            <a:endParaRPr lang="en-CA"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100">
                <a:solidFill>
                  <a:schemeClr val="tx1"/>
                </a:solidFill>
                <a:latin typeface="Times New Roman" pitchFamily="18" charset="0"/>
              </a:defRPr>
            </a:lvl1pPr>
            <a:lvl2pPr marL="702756" indent="-270291" defTabSz="914485">
              <a:defRPr sz="1100">
                <a:solidFill>
                  <a:schemeClr val="tx1"/>
                </a:solidFill>
                <a:latin typeface="Times New Roman" pitchFamily="18" charset="0"/>
              </a:defRPr>
            </a:lvl2pPr>
            <a:lvl3pPr marL="1081164" indent="-216233" defTabSz="914485">
              <a:defRPr sz="1100">
                <a:solidFill>
                  <a:schemeClr val="tx1"/>
                </a:solidFill>
                <a:latin typeface="Times New Roman" pitchFamily="18" charset="0"/>
              </a:defRPr>
            </a:lvl3pPr>
            <a:lvl4pPr marL="1513629" indent="-216233" defTabSz="914485">
              <a:defRPr sz="1100">
                <a:solidFill>
                  <a:schemeClr val="tx1"/>
                </a:solidFill>
                <a:latin typeface="Times New Roman" pitchFamily="18" charset="0"/>
              </a:defRPr>
            </a:lvl4pPr>
            <a:lvl5pPr marL="1946095" indent="-216233" defTabSz="914485">
              <a:defRPr sz="1100">
                <a:solidFill>
                  <a:schemeClr val="tx1"/>
                </a:solidFill>
                <a:latin typeface="Times New Roman" pitchFamily="18" charset="0"/>
              </a:defRPr>
            </a:lvl5pPr>
            <a:lvl6pPr marL="2378560" indent="-216233" defTabSz="914485" eaLnBrk="0" fontAlgn="base" hangingPunct="0">
              <a:spcBef>
                <a:spcPct val="30000"/>
              </a:spcBef>
              <a:spcAft>
                <a:spcPct val="0"/>
              </a:spcAft>
              <a:defRPr sz="1100">
                <a:solidFill>
                  <a:schemeClr val="tx1"/>
                </a:solidFill>
                <a:latin typeface="Times New Roman" pitchFamily="18" charset="0"/>
              </a:defRPr>
            </a:lvl6pPr>
            <a:lvl7pPr marL="2811026" indent="-216233" defTabSz="914485" eaLnBrk="0" fontAlgn="base" hangingPunct="0">
              <a:spcBef>
                <a:spcPct val="30000"/>
              </a:spcBef>
              <a:spcAft>
                <a:spcPct val="0"/>
              </a:spcAft>
              <a:defRPr sz="1100">
                <a:solidFill>
                  <a:schemeClr val="tx1"/>
                </a:solidFill>
                <a:latin typeface="Times New Roman" pitchFamily="18" charset="0"/>
              </a:defRPr>
            </a:lvl7pPr>
            <a:lvl8pPr marL="3243491" indent="-216233" defTabSz="914485" eaLnBrk="0" fontAlgn="base" hangingPunct="0">
              <a:spcBef>
                <a:spcPct val="30000"/>
              </a:spcBef>
              <a:spcAft>
                <a:spcPct val="0"/>
              </a:spcAft>
              <a:defRPr sz="1100">
                <a:solidFill>
                  <a:schemeClr val="tx1"/>
                </a:solidFill>
                <a:latin typeface="Times New Roman" pitchFamily="18" charset="0"/>
              </a:defRPr>
            </a:lvl8pPr>
            <a:lvl9pPr marL="3675957" indent="-216233" defTabSz="914485" eaLnBrk="0" fontAlgn="base" hangingPunct="0">
              <a:spcBef>
                <a:spcPct val="30000"/>
              </a:spcBef>
              <a:spcAft>
                <a:spcPct val="0"/>
              </a:spcAft>
              <a:defRPr sz="1100">
                <a:solidFill>
                  <a:schemeClr val="tx1"/>
                </a:solidFill>
                <a:latin typeface="Times New Roman" pitchFamily="18" charset="0"/>
              </a:defRPr>
            </a:lvl9pPr>
          </a:lstStyle>
          <a:p>
            <a:fld id="{18E52489-F9A5-4D70-BA61-BB10784CECDC}" type="slidenum">
              <a:rPr lang="en-CA" altLang="en-US" sz="1200"/>
              <a:pPr/>
              <a:t>98</a:t>
            </a:fld>
            <a:endParaRPr lang="en-CA"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7F401-2B54-426E-85F0-42322EDAF3DC}" type="slidenum">
              <a:rPr lang="en-IN" smtClean="0"/>
              <a:t>244</a:t>
            </a:fld>
            <a:endParaRPr lang="en-IN"/>
          </a:p>
        </p:txBody>
      </p:sp>
    </p:spTree>
    <p:extLst>
      <p:ext uri="{BB962C8B-B14F-4D97-AF65-F5344CB8AC3E}">
        <p14:creationId xmlns:p14="http://schemas.microsoft.com/office/powerpoint/2010/main" val="27007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7DE2-40F9-4F75-9FE3-F3D00B489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2D8DE-2885-454C-B4E7-A84248947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2361EA-0A01-424A-9C12-5ABA2BC05DFF}"/>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CE6C81C9-DA6E-4D0E-8525-0CFC2C123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7496E7-9032-408D-9028-C05A0D0B1FD6}"/>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306873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09E0-3B46-463C-ADF2-89FEE3090E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3CDF19-9EC3-4A61-8FBE-9E8C283A0E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A105F3-50D1-4C72-9D31-6A3B0B115A59}"/>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540AD993-ED60-4910-AC0C-786B0628FB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CCC05F-418F-4B16-9970-B784E96D753F}"/>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130647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F1C88-DC0C-40AD-A30E-1F9A9F5734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260A33-0735-47D4-AB3F-437077C4D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C6781-885B-4D65-9B5E-5C6FA580B2BB}"/>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7B1C5E8F-F45E-46E8-B962-9598303A38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1D9741-91C2-4B90-BE1B-0461D773D57D}"/>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21389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34584" y="214313"/>
            <a:ext cx="10405533" cy="591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1">
            <a:extLst>
              <a:ext uri="{FF2B5EF4-FFF2-40B4-BE49-F238E27FC236}">
                <a16:creationId xmlns:a16="http://schemas.microsoft.com/office/drawing/2014/main" id="{E5C3B751-6A85-42BF-8720-FA9E9D6A3F41}"/>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DEA3792B-0E8F-446A-B351-02C3067F9483}"/>
              </a:ext>
            </a:extLst>
          </p:cNvPr>
          <p:cNvSpPr>
            <a:spLocks noGrp="1" noChangeArrowheads="1"/>
          </p:cNvSpPr>
          <p:nvPr>
            <p:ph type="ftr" sz="quarter" idx="11"/>
          </p:nvPr>
        </p:nvSpPr>
        <p:spPr/>
        <p:txBody>
          <a:bodyPr/>
          <a:lstStyle>
            <a:lvl1pPr>
              <a:defRPr/>
            </a:lvl1pPr>
          </a:lstStyle>
          <a:p>
            <a:pPr>
              <a:defRPr/>
            </a:pPr>
            <a:r>
              <a:rPr lang="en-US"/>
              <a:t>OO Design</a:t>
            </a:r>
          </a:p>
        </p:txBody>
      </p:sp>
      <p:sp>
        <p:nvSpPr>
          <p:cNvPr id="5" name="Rectangle 13">
            <a:extLst>
              <a:ext uri="{FF2B5EF4-FFF2-40B4-BE49-F238E27FC236}">
                <a16:creationId xmlns:a16="http://schemas.microsoft.com/office/drawing/2014/main" id="{5D9DB4BD-2CEF-4EB2-BB15-C3C3F83C2792}"/>
              </a:ext>
            </a:extLst>
          </p:cNvPr>
          <p:cNvSpPr>
            <a:spLocks noGrp="1" noChangeArrowheads="1"/>
          </p:cNvSpPr>
          <p:nvPr>
            <p:ph type="sldNum" sz="quarter" idx="12"/>
          </p:nvPr>
        </p:nvSpPr>
        <p:spPr/>
        <p:txBody>
          <a:bodyPr/>
          <a:lstStyle>
            <a:lvl1pPr>
              <a:defRPr/>
            </a:lvl1pPr>
          </a:lstStyle>
          <a:p>
            <a:pPr>
              <a:defRPr/>
            </a:pPr>
            <a:fld id="{14EE4EE1-E5EA-4937-9F3B-493D29558990}" type="slidenum">
              <a:rPr lang="en-US"/>
              <a:pPr>
                <a:defRPr/>
              </a:pPr>
              <a:t>‹#›</a:t>
            </a:fld>
            <a:endParaRPr lang="en-US"/>
          </a:p>
        </p:txBody>
      </p:sp>
    </p:spTree>
    <p:extLst>
      <p:ext uri="{BB962C8B-B14F-4D97-AF65-F5344CB8AC3E}">
        <p14:creationId xmlns:p14="http://schemas.microsoft.com/office/powerpoint/2010/main" val="39797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0A93-B6B0-43D1-A5A1-4485331F36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998B55-6E3D-4ADC-96A7-A3795ACA4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0AE37A-CACA-4C74-B921-0D8BEC71FDB3}"/>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8B859D8B-4C34-4772-B6B1-12A18696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543D73-10E8-4001-89D2-A58C884AAD8B}"/>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300027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20AD-94AC-4369-A7D7-A79A900BB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085803-2C6C-4E39-A422-DE07BDE63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DE5A9-08D1-4550-9AAD-2040BD8DABE4}"/>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EED29DE6-9121-42FF-B5B3-D5210A5988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F7B94D-F12F-410E-B4AD-BFC6FEF201A8}"/>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3446302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2901-4611-4BF9-AA47-102BE3E3A5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91CBC9-5840-47C1-94F2-C8793EFDAC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4F9F4F-D7C4-42BC-9C1E-00B8819315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ECC5CF-8BDE-44A8-8B75-065766078DAE}"/>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6" name="Footer Placeholder 5">
            <a:extLst>
              <a:ext uri="{FF2B5EF4-FFF2-40B4-BE49-F238E27FC236}">
                <a16:creationId xmlns:a16="http://schemas.microsoft.com/office/drawing/2014/main" id="{5CD2596D-3A66-4A6E-9DE6-AC91825DCD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61A1B-0A9D-4695-A1EF-4B1D2B1DA5BF}"/>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1323490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EDE7-D2E9-4071-B6B4-45DFF02672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BCC963-F665-400E-A13E-7D3A9799A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0BA2D5-342F-428E-AA73-CBD5D4B9E2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334F65-F747-44F5-B751-B0E4B1BA6E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23A318-88B4-4A4B-8B24-4B5A414F0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8E71C3-77D9-4EE3-807C-2201B4EB5499}"/>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8" name="Footer Placeholder 7">
            <a:extLst>
              <a:ext uri="{FF2B5EF4-FFF2-40B4-BE49-F238E27FC236}">
                <a16:creationId xmlns:a16="http://schemas.microsoft.com/office/drawing/2014/main" id="{5D60EAC7-EBAA-47F7-8352-39788D7958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33EA26-7671-4225-88C2-91A4C406FFBE}"/>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124516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A3AF-2D4F-4BCB-9B06-484B9039AD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E453B0-E1A7-41CA-AB6F-B726A5C9FCCA}"/>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4" name="Footer Placeholder 3">
            <a:extLst>
              <a:ext uri="{FF2B5EF4-FFF2-40B4-BE49-F238E27FC236}">
                <a16:creationId xmlns:a16="http://schemas.microsoft.com/office/drawing/2014/main" id="{8B980D6E-4479-4434-A84E-D27B45A0A2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C86E9C-C11F-4746-A73D-96044BC1C546}"/>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1546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FE944-14C1-4ABA-81E7-514783BE01A9}"/>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3" name="Footer Placeholder 2">
            <a:extLst>
              <a:ext uri="{FF2B5EF4-FFF2-40B4-BE49-F238E27FC236}">
                <a16:creationId xmlns:a16="http://schemas.microsoft.com/office/drawing/2014/main" id="{A4EC85FB-DCB1-43D5-951F-ABF51D79B2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430CE8-A44C-4A78-B41D-F41AEE2D0B31}"/>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33633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D662-79EC-42B6-BD09-809444366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7B82CD-7CB9-41C4-8EA7-08D65F6CF4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E2F1C0-FA21-4CB4-9B2D-52040E57B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9E506-82BD-4C14-BD21-7B2F18E11392}"/>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6" name="Footer Placeholder 5">
            <a:extLst>
              <a:ext uri="{FF2B5EF4-FFF2-40B4-BE49-F238E27FC236}">
                <a16:creationId xmlns:a16="http://schemas.microsoft.com/office/drawing/2014/main" id="{DDA01BF4-69C9-4D59-A79C-E2C7AD18FB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675ED0-A721-42E5-BE53-D917F9A30E2C}"/>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1452080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40C5-C38B-4A1E-9EC5-8B21A2618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C37159-9217-4400-BD61-963CE095B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31185F-54A3-4559-80F0-806AFBBA8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F63D8-E0AB-463E-802E-8D8D8BE11C8D}"/>
              </a:ext>
            </a:extLst>
          </p:cNvPr>
          <p:cNvSpPr>
            <a:spLocks noGrp="1"/>
          </p:cNvSpPr>
          <p:nvPr>
            <p:ph type="dt" sz="half" idx="10"/>
          </p:nvPr>
        </p:nvSpPr>
        <p:spPr/>
        <p:txBody>
          <a:bodyPr/>
          <a:lstStyle/>
          <a:p>
            <a:fld id="{8326860C-33AE-4AEF-BA80-0C5021167EB4}" type="datetimeFigureOut">
              <a:rPr lang="en-IN" smtClean="0"/>
              <a:t>24-04-2023</a:t>
            </a:fld>
            <a:endParaRPr lang="en-IN"/>
          </a:p>
        </p:txBody>
      </p:sp>
      <p:sp>
        <p:nvSpPr>
          <p:cNvPr id="6" name="Footer Placeholder 5">
            <a:extLst>
              <a:ext uri="{FF2B5EF4-FFF2-40B4-BE49-F238E27FC236}">
                <a16:creationId xmlns:a16="http://schemas.microsoft.com/office/drawing/2014/main" id="{B089DD67-C9EB-4502-954F-093C1FA6D1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5D744D-78DA-4DB2-B927-E1A62F39FEA8}"/>
              </a:ext>
            </a:extLst>
          </p:cNvPr>
          <p:cNvSpPr>
            <a:spLocks noGrp="1"/>
          </p:cNvSpPr>
          <p:nvPr>
            <p:ph type="sldNum" sz="quarter" idx="12"/>
          </p:nvPr>
        </p:nvSpPr>
        <p:spPr/>
        <p:txBody>
          <a:bodyPr/>
          <a:lstStyle/>
          <a:p>
            <a:fld id="{FC1701F4-D136-4E09-8738-9974B78B9FAF}" type="slidenum">
              <a:rPr lang="en-IN" smtClean="0"/>
              <a:t>‹#›</a:t>
            </a:fld>
            <a:endParaRPr lang="en-IN"/>
          </a:p>
        </p:txBody>
      </p:sp>
    </p:spTree>
    <p:extLst>
      <p:ext uri="{BB962C8B-B14F-4D97-AF65-F5344CB8AC3E}">
        <p14:creationId xmlns:p14="http://schemas.microsoft.com/office/powerpoint/2010/main" val="378052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FA31AB-048B-4007-B1E4-933B5C12C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B3567F-9CDA-4C31-9B22-0084213D8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FDC36-920C-4D3A-9497-9471E58216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6860C-33AE-4AEF-BA80-0C5021167EB4}" type="datetimeFigureOut">
              <a:rPr lang="en-IN" smtClean="0"/>
              <a:t>24-04-2023</a:t>
            </a:fld>
            <a:endParaRPr lang="en-IN"/>
          </a:p>
        </p:txBody>
      </p:sp>
      <p:sp>
        <p:nvSpPr>
          <p:cNvPr id="5" name="Footer Placeholder 4">
            <a:extLst>
              <a:ext uri="{FF2B5EF4-FFF2-40B4-BE49-F238E27FC236}">
                <a16:creationId xmlns:a16="http://schemas.microsoft.com/office/drawing/2014/main" id="{D66CAD98-DA01-47CD-B092-3B8CFF4A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C25FC-ADB8-4F73-8919-88604C189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701F4-D136-4E09-8738-9974B78B9FAF}" type="slidenum">
              <a:rPr lang="en-IN" smtClean="0"/>
              <a:t>‹#›</a:t>
            </a:fld>
            <a:endParaRPr lang="en-IN"/>
          </a:p>
        </p:txBody>
      </p:sp>
    </p:spTree>
    <p:extLst>
      <p:ext uri="{BB962C8B-B14F-4D97-AF65-F5344CB8AC3E}">
        <p14:creationId xmlns:p14="http://schemas.microsoft.com/office/powerpoint/2010/main" val="1641700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customXml" Target="../ink/ink6.xml"/><Relationship Id="rId9" Type="http://schemas.openxmlformats.org/officeDocument/2006/relationships/customXml" Target="../ink/ink9.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customXml" Target="../ink/ink15.xml"/><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37.png"/><Relationship Id="rId14" Type="http://schemas.openxmlformats.org/officeDocument/2006/relationships/image" Target="../media/image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1.png"/><Relationship Id="rId4" Type="http://schemas.openxmlformats.org/officeDocument/2006/relationships/customXml" Target="../ink/ink17.xml"/><Relationship Id="rId9"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1.xml"/></Relationships>
</file>

<file path=ppt/slides/_rels/slide75.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customXml" Target="../ink/ink26.xml"/><Relationship Id="rId4" Type="http://schemas.openxmlformats.org/officeDocument/2006/relationships/customXml" Target="../ink/ink23.xml"/><Relationship Id="rId9"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2.png"/><Relationship Id="rId4" Type="http://schemas.openxmlformats.org/officeDocument/2006/relationships/customXml" Target="../ink/ink28.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javatpoint.com/boundary-value-analysis-in-black-box-testing" TargetMode="External"/><Relationship Id="rId2" Type="http://schemas.openxmlformats.org/officeDocument/2006/relationships/hyperlink" Target="https://www.javatpoint.com/decision-table-technique-in-black-box-testing" TargetMode="External"/><Relationship Id="rId1" Type="http://schemas.openxmlformats.org/officeDocument/2006/relationships/slideLayout" Target="../slideLayouts/slideLayout7.xml"/><Relationship Id="rId5" Type="http://schemas.openxmlformats.org/officeDocument/2006/relationships/hyperlink" Target="https://www.javatpoint.com/all-pairs-testing-technique-in-black-box-testing" TargetMode="External"/><Relationship Id="rId4" Type="http://schemas.openxmlformats.org/officeDocument/2006/relationships/hyperlink" Target="https://www.javatpoint.com/state-transition-technique-in-black-box-testing"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www.javatpoint.com/equivalence-partitioning-technique-in-black-box-testing" TargetMode="External"/><Relationship Id="rId2" Type="http://schemas.openxmlformats.org/officeDocument/2006/relationships/hyperlink" Target="https://www.javatpoint.com/cause-and-effect-graph-technique-in-black-box-testing" TargetMode="External"/><Relationship Id="rId1" Type="http://schemas.openxmlformats.org/officeDocument/2006/relationships/slideLayout" Target="../slideLayouts/slideLayout7.xml"/><Relationship Id="rId5" Type="http://schemas.openxmlformats.org/officeDocument/2006/relationships/hyperlink" Target="https://www.javatpoint.com/use-case-technique-in-black-box-testing" TargetMode="External"/><Relationship Id="rId4" Type="http://schemas.openxmlformats.org/officeDocument/2006/relationships/hyperlink" Target="https://www.javatpoint.com/error-guessing-technique-in-black-box-testing"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5.wmf"/><Relationship Id="rId4" Type="http://schemas.openxmlformats.org/officeDocument/2006/relationships/oleObject" Target="../embeddings/oleObject1.bin"/></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AAAF5-1C59-48C2-ADEE-F145D782F8FC}"/>
              </a:ext>
            </a:extLst>
          </p:cNvPr>
          <p:cNvSpPr>
            <a:spLocks noGrp="1"/>
          </p:cNvSpPr>
          <p:nvPr>
            <p:ph idx="1"/>
          </p:nvPr>
        </p:nvSpPr>
        <p:spPr>
          <a:xfrm>
            <a:off x="1524000" y="1828800"/>
            <a:ext cx="9144000" cy="2209800"/>
          </a:xfrm>
        </p:spPr>
        <p:style>
          <a:lnRef idx="1">
            <a:schemeClr val="accent1"/>
          </a:lnRef>
          <a:fillRef idx="2">
            <a:schemeClr val="accent1"/>
          </a:fillRef>
          <a:effectRef idx="1">
            <a:schemeClr val="accent1"/>
          </a:effectRef>
          <a:fontRef idx="minor">
            <a:schemeClr val="dk1"/>
          </a:fontRef>
        </p:style>
        <p:txBody>
          <a:bodyPr rtlCol="0">
            <a:normAutofit/>
          </a:bodyPr>
          <a:lstStyle/>
          <a:p>
            <a:pPr marL="0" indent="0">
              <a:buNone/>
              <a:defRPr/>
            </a:pPr>
            <a:r>
              <a:rPr lang="en-US" dirty="0"/>
              <a:t>Object oriented design is the result of focusing attention not on the function performed by the program, but instead on the data that are to do manipulated by the program. </a:t>
            </a:r>
          </a:p>
          <a:p>
            <a:pPr marL="0" indent="0">
              <a:buNone/>
              <a:defRPr/>
            </a:pPr>
            <a:r>
              <a:rPr lang="en-US" dirty="0"/>
              <a:t> It is mainly the process of using an object methodology to design a computing system or application</a:t>
            </a:r>
            <a:r>
              <a:rPr lang="en-IN" dirty="0"/>
              <a:t>.</a:t>
            </a:r>
          </a:p>
          <a:p>
            <a:pPr>
              <a:defRPr/>
            </a:pPr>
            <a:endParaRPr lang="en-US" dirty="0"/>
          </a:p>
          <a:p>
            <a:pPr marL="0" indent="0">
              <a:buNone/>
              <a:defRPr/>
            </a:pPr>
            <a:endParaRPr lang="en-US" dirty="0"/>
          </a:p>
          <a:p>
            <a:pPr marL="0" indent="0">
              <a:buNone/>
              <a:defRPr/>
            </a:pPr>
            <a:endParaRPr lang="en-US" dirty="0"/>
          </a:p>
        </p:txBody>
      </p:sp>
      <p:sp>
        <p:nvSpPr>
          <p:cNvPr id="4" name="Rectangle 3">
            <a:extLst>
              <a:ext uri="{FF2B5EF4-FFF2-40B4-BE49-F238E27FC236}">
                <a16:creationId xmlns:a16="http://schemas.microsoft.com/office/drawing/2014/main" id="{3B6AC699-FB71-42AB-8116-4B38E3B6D503}"/>
              </a:ext>
            </a:extLst>
          </p:cNvPr>
          <p:cNvSpPr/>
          <p:nvPr/>
        </p:nvSpPr>
        <p:spPr>
          <a:xfrm>
            <a:off x="5486400" y="61913"/>
            <a:ext cx="5181600" cy="12954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IN" sz="3600" b="1" dirty="0">
                <a:solidFill>
                  <a:srgbClr val="002060"/>
                </a:solidFill>
              </a:rPr>
              <a:t>Object Oriented Design</a:t>
            </a:r>
            <a:endParaRPr lang="en-IN" sz="3600" dirty="0">
              <a:solidFill>
                <a:srgbClr val="002060"/>
              </a:solidFill>
            </a:endParaRPr>
          </a:p>
        </p:txBody>
      </p:sp>
      <p:pic>
        <p:nvPicPr>
          <p:cNvPr id="3076" name="Picture 2" descr="Best Private University in Mathura, Uttar Pradesh(UP), India">
            <a:extLst>
              <a:ext uri="{FF2B5EF4-FFF2-40B4-BE49-F238E27FC236}">
                <a16:creationId xmlns:a16="http://schemas.microsoft.com/office/drawing/2014/main" id="{AEA5D64B-F41A-4A4E-9B27-A88CCCF16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a:extLst>
              <a:ext uri="{FF2B5EF4-FFF2-40B4-BE49-F238E27FC236}">
                <a16:creationId xmlns:a16="http://schemas.microsoft.com/office/drawing/2014/main" id="{78251293-8894-4DD4-B686-310590A5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419600"/>
            <a:ext cx="91440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2E54-2EEB-4C7D-A4F1-917AC8147B4D}"/>
              </a:ext>
            </a:extLst>
          </p:cNvPr>
          <p:cNvSpPr>
            <a:spLocks noGrp="1"/>
          </p:cNvSpPr>
          <p:nvPr>
            <p:ph type="title"/>
          </p:nvPr>
        </p:nvSpPr>
        <p:spPr>
          <a:xfrm>
            <a:off x="5410200" y="274638"/>
            <a:ext cx="48006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b="1" dirty="0"/>
              <a:t>Inheritance</a:t>
            </a:r>
            <a:endParaRPr lang="en-IN" dirty="0"/>
          </a:p>
        </p:txBody>
      </p:sp>
      <p:sp>
        <p:nvSpPr>
          <p:cNvPr id="3" name="Content Placeholder 2">
            <a:extLst>
              <a:ext uri="{FF2B5EF4-FFF2-40B4-BE49-F238E27FC236}">
                <a16:creationId xmlns:a16="http://schemas.microsoft.com/office/drawing/2014/main" id="{F7366F7E-22DE-4A31-8D58-BB363D240A65}"/>
              </a:ext>
            </a:extLst>
          </p:cNvPr>
          <p:cNvSpPr>
            <a:spLocks noGrp="1"/>
          </p:cNvSpPr>
          <p:nvPr>
            <p:ph idx="1"/>
          </p:nvPr>
        </p:nvSpPr>
        <p:spPr>
          <a:xfrm>
            <a:off x="1981200" y="1981201"/>
            <a:ext cx="8229600" cy="4144963"/>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OOD allows similar classes to stack up in a hierarchical manner where the lower or sub-classes can import, implement, and re-use allowed variables and functions from their immediate super </a:t>
            </a:r>
            <a:r>
              <a:rPr lang="en-US" err="1"/>
              <a:t>classes</a:t>
            </a:r>
            <a:r>
              <a:rPr lang="en-US"/>
              <a:t>. This </a:t>
            </a:r>
            <a:r>
              <a:rPr lang="en-US" dirty="0"/>
              <a:t>property of OOD is called an inheritance. This makes it easier to define a specific class and to create generalized classes from specific ones.</a:t>
            </a:r>
            <a:endParaRPr lang="en-IN" dirty="0"/>
          </a:p>
        </p:txBody>
      </p:sp>
      <p:pic>
        <p:nvPicPr>
          <p:cNvPr id="12292" name="Picture 2" descr="Best Private University in Mathura, Uttar Pradesh(UP), India">
            <a:extLst>
              <a:ext uri="{FF2B5EF4-FFF2-40B4-BE49-F238E27FC236}">
                <a16:creationId xmlns:a16="http://schemas.microsoft.com/office/drawing/2014/main" id="{50DEBCF4-BF78-4CA4-85FA-FF40EDCC7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505" y="228600"/>
            <a:ext cx="11380763" cy="64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546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0"/>
            <a:ext cx="76771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945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1" y="381000"/>
            <a:ext cx="868679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46" y="304800"/>
            <a:ext cx="11071273"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989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52400"/>
            <a:ext cx="86868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1487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1" y="228600"/>
            <a:ext cx="7996237"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0216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28601"/>
            <a:ext cx="88392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545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228600"/>
            <a:ext cx="883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713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1" y="304800"/>
            <a:ext cx="876299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61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r>
              <a:rPr lang="en-IN" b="1" dirty="0"/>
              <a:t>Robustness Testing</a:t>
            </a: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1" y="1143000"/>
            <a:ext cx="8991599"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2814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Robustness Testing</a:t>
            </a: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0024" y="1600201"/>
            <a:ext cx="727195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04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1E9A03-D3B6-4832-B87F-38EFF0892847}"/>
              </a:ext>
            </a:extLst>
          </p:cNvPr>
          <p:cNvPicPr>
            <a:picLocks noChangeAspect="1" noChangeArrowheads="1"/>
          </p:cNvPicPr>
          <p:nvPr/>
        </p:nvPicPr>
        <p:blipFill>
          <a:blip r:embed="rId2"/>
          <a:srcRect/>
          <a:stretch>
            <a:fillRect/>
          </a:stretch>
        </p:blipFill>
        <p:spPr bwMode="auto">
          <a:xfrm>
            <a:off x="2133600" y="533400"/>
            <a:ext cx="8077200" cy="5181600"/>
          </a:xfrm>
          <a:prstGeom prst="rect">
            <a:avLst/>
          </a:prstGeom>
          <a:ln/>
        </p:spPr>
        <p:style>
          <a:lnRef idx="0">
            <a:schemeClr val="accent2"/>
          </a:lnRef>
          <a:fillRef idx="3">
            <a:schemeClr val="accent2"/>
          </a:fillRef>
          <a:effectRef idx="3">
            <a:schemeClr val="accent2"/>
          </a:effectRef>
          <a:fontRef idx="minor">
            <a:schemeClr val="lt1"/>
          </a:fontRef>
        </p:style>
      </p:pic>
      <p:sp>
        <p:nvSpPr>
          <p:cNvPr id="2" name="TextBox 1">
            <a:extLst>
              <a:ext uri="{FF2B5EF4-FFF2-40B4-BE49-F238E27FC236}">
                <a16:creationId xmlns:a16="http://schemas.microsoft.com/office/drawing/2014/main" id="{F5894001-52C2-4D0E-A40E-B70180EF941C}"/>
              </a:ext>
            </a:extLst>
          </p:cNvPr>
          <p:cNvSpPr txBox="1"/>
          <p:nvPr/>
        </p:nvSpPr>
        <p:spPr>
          <a:xfrm>
            <a:off x="2743200" y="6248400"/>
            <a:ext cx="66294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Software Engineering by KK </a:t>
            </a:r>
            <a:r>
              <a:rPr lang="en-US" dirty="0" err="1"/>
              <a:t>Agarwal</a:t>
            </a:r>
            <a:r>
              <a:rPr lang="en-US" dirty="0"/>
              <a:t> &amp;</a:t>
            </a:r>
            <a:r>
              <a:rPr lang="en-US" dirty="0" err="1"/>
              <a:t>Yogesh</a:t>
            </a:r>
            <a:r>
              <a:rPr lang="en-US" dirty="0"/>
              <a:t> Singh</a:t>
            </a:r>
            <a:endParaRPr lang="en-I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52400"/>
            <a:ext cx="86868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57250"/>
            <a:ext cx="85344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0078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3613" y="304800"/>
            <a:ext cx="772477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823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89154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393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0288" y="152400"/>
            <a:ext cx="7591425"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8072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
            <a:ext cx="90678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662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5513" y="228601"/>
            <a:ext cx="7800975" cy="662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588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1" y="76200"/>
            <a:ext cx="8762999"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9813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76200"/>
            <a:ext cx="9067799"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994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52401"/>
            <a:ext cx="8915400" cy="59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3338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C8DDD-A363-4661-8AA1-A688B97CEC44}"/>
              </a:ext>
            </a:extLst>
          </p:cNvPr>
          <p:cNvPicPr>
            <a:picLocks noChangeAspect="1"/>
          </p:cNvPicPr>
          <p:nvPr/>
        </p:nvPicPr>
        <p:blipFill>
          <a:blip r:embed="rId2"/>
          <a:stretch>
            <a:fillRect/>
          </a:stretch>
        </p:blipFill>
        <p:spPr>
          <a:xfrm>
            <a:off x="1519237" y="309491"/>
            <a:ext cx="9153525" cy="4375052"/>
          </a:xfrm>
          <a:prstGeom prst="rect">
            <a:avLst/>
          </a:prstGeom>
        </p:spPr>
      </p:pic>
      <p:pic>
        <p:nvPicPr>
          <p:cNvPr id="5" name="Picture 4">
            <a:extLst>
              <a:ext uri="{FF2B5EF4-FFF2-40B4-BE49-F238E27FC236}">
                <a16:creationId xmlns:a16="http://schemas.microsoft.com/office/drawing/2014/main" id="{B44BE47A-4DFB-4E8E-BFB1-52CFB9F670B1}"/>
              </a:ext>
            </a:extLst>
          </p:cNvPr>
          <p:cNvPicPr>
            <a:picLocks noChangeAspect="1"/>
          </p:cNvPicPr>
          <p:nvPr/>
        </p:nvPicPr>
        <p:blipFill>
          <a:blip r:embed="rId3"/>
          <a:stretch>
            <a:fillRect/>
          </a:stretch>
        </p:blipFill>
        <p:spPr>
          <a:xfrm>
            <a:off x="1730326" y="3155705"/>
            <a:ext cx="8482819" cy="2274423"/>
          </a:xfrm>
          <a:prstGeom prst="rect">
            <a:avLst/>
          </a:prstGeom>
        </p:spPr>
      </p:pic>
    </p:spTree>
    <p:extLst>
      <p:ext uri="{BB962C8B-B14F-4D97-AF65-F5344CB8AC3E}">
        <p14:creationId xmlns:p14="http://schemas.microsoft.com/office/powerpoint/2010/main" val="258537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FDC9-8215-4F33-BF25-6116054D5A44}"/>
              </a:ext>
            </a:extLst>
          </p:cNvPr>
          <p:cNvSpPr>
            <a:spLocks noGrp="1"/>
          </p:cNvSpPr>
          <p:nvPr>
            <p:ph type="title"/>
          </p:nvPr>
        </p:nvSpPr>
        <p:spPr>
          <a:xfrm>
            <a:off x="6324600" y="274638"/>
            <a:ext cx="38862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dirty="0"/>
              <a:t>Polymorphism</a:t>
            </a:r>
          </a:p>
        </p:txBody>
      </p:sp>
      <p:sp>
        <p:nvSpPr>
          <p:cNvPr id="3" name="Content Placeholder 2">
            <a:extLst>
              <a:ext uri="{FF2B5EF4-FFF2-40B4-BE49-F238E27FC236}">
                <a16:creationId xmlns:a16="http://schemas.microsoft.com/office/drawing/2014/main" id="{C3BA7004-9D52-4577-A288-CC3F3ED6A20F}"/>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OOD languages provide a mechanism where methods performing similar tasks but vary in arguments, can be assigned the same name. This is known as polymorphism, which allows a single interface is performing functions for different types. </a:t>
            </a:r>
          </a:p>
        </p:txBody>
      </p:sp>
      <p:pic>
        <p:nvPicPr>
          <p:cNvPr id="14340" name="Picture 2" descr="Best Private University in Mathura, Uttar Pradesh(UP), India">
            <a:extLst>
              <a:ext uri="{FF2B5EF4-FFF2-40B4-BE49-F238E27FC236}">
                <a16:creationId xmlns:a16="http://schemas.microsoft.com/office/drawing/2014/main" id="{FB7D9D38-B5A7-4D93-B737-278D8D2F4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3AB88-EEDC-4F87-857C-334091735CD5}"/>
              </a:ext>
            </a:extLst>
          </p:cNvPr>
          <p:cNvPicPr>
            <a:picLocks noChangeAspect="1"/>
          </p:cNvPicPr>
          <p:nvPr/>
        </p:nvPicPr>
        <p:blipFill>
          <a:blip r:embed="rId2"/>
          <a:stretch>
            <a:fillRect/>
          </a:stretch>
        </p:blipFill>
        <p:spPr>
          <a:xfrm>
            <a:off x="436099" y="393894"/>
            <a:ext cx="11408898" cy="6020973"/>
          </a:xfrm>
          <a:prstGeom prst="rect">
            <a:avLst/>
          </a:prstGeom>
        </p:spPr>
      </p:pic>
    </p:spTree>
    <p:extLst>
      <p:ext uri="{BB962C8B-B14F-4D97-AF65-F5344CB8AC3E}">
        <p14:creationId xmlns:p14="http://schemas.microsoft.com/office/powerpoint/2010/main" val="25218234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A90E7-9865-4244-BB66-96B7AC13C92E}"/>
              </a:ext>
            </a:extLst>
          </p:cNvPr>
          <p:cNvPicPr>
            <a:picLocks noChangeAspect="1"/>
          </p:cNvPicPr>
          <p:nvPr/>
        </p:nvPicPr>
        <p:blipFill>
          <a:blip r:embed="rId2"/>
          <a:stretch>
            <a:fillRect/>
          </a:stretch>
        </p:blipFill>
        <p:spPr>
          <a:xfrm>
            <a:off x="590843" y="309490"/>
            <a:ext cx="11169748" cy="6175716"/>
          </a:xfrm>
          <a:prstGeom prst="rect">
            <a:avLst/>
          </a:prstGeom>
        </p:spPr>
      </p:pic>
    </p:spTree>
    <p:extLst>
      <p:ext uri="{BB962C8B-B14F-4D97-AF65-F5344CB8AC3E}">
        <p14:creationId xmlns:p14="http://schemas.microsoft.com/office/powerpoint/2010/main" val="1502232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44259-736E-47D7-A6C6-261FEBB3B3AB}"/>
              </a:ext>
            </a:extLst>
          </p:cNvPr>
          <p:cNvPicPr>
            <a:picLocks noChangeAspect="1"/>
          </p:cNvPicPr>
          <p:nvPr/>
        </p:nvPicPr>
        <p:blipFill>
          <a:blip r:embed="rId2"/>
          <a:stretch>
            <a:fillRect/>
          </a:stretch>
        </p:blipFill>
        <p:spPr>
          <a:xfrm>
            <a:off x="872197" y="562708"/>
            <a:ext cx="10874325" cy="5824024"/>
          </a:xfrm>
          <a:prstGeom prst="rect">
            <a:avLst/>
          </a:prstGeom>
        </p:spPr>
      </p:pic>
    </p:spTree>
    <p:extLst>
      <p:ext uri="{BB962C8B-B14F-4D97-AF65-F5344CB8AC3E}">
        <p14:creationId xmlns:p14="http://schemas.microsoft.com/office/powerpoint/2010/main" val="35634010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CC781-1D45-4F15-A453-0F276AADD21A}"/>
              </a:ext>
            </a:extLst>
          </p:cNvPr>
          <p:cNvPicPr>
            <a:picLocks noChangeAspect="1"/>
          </p:cNvPicPr>
          <p:nvPr/>
        </p:nvPicPr>
        <p:blipFill>
          <a:blip r:embed="rId2"/>
          <a:stretch>
            <a:fillRect/>
          </a:stretch>
        </p:blipFill>
        <p:spPr>
          <a:xfrm>
            <a:off x="492370" y="219441"/>
            <a:ext cx="11408898" cy="1495425"/>
          </a:xfrm>
          <a:prstGeom prst="rect">
            <a:avLst/>
          </a:prstGeom>
        </p:spPr>
      </p:pic>
      <p:pic>
        <p:nvPicPr>
          <p:cNvPr id="5" name="Picture 4">
            <a:extLst>
              <a:ext uri="{FF2B5EF4-FFF2-40B4-BE49-F238E27FC236}">
                <a16:creationId xmlns:a16="http://schemas.microsoft.com/office/drawing/2014/main" id="{40CF1060-AD74-40F3-9DCB-F78DB337912B}"/>
              </a:ext>
            </a:extLst>
          </p:cNvPr>
          <p:cNvPicPr>
            <a:picLocks noChangeAspect="1"/>
          </p:cNvPicPr>
          <p:nvPr/>
        </p:nvPicPr>
        <p:blipFill>
          <a:blip r:embed="rId3"/>
          <a:stretch>
            <a:fillRect/>
          </a:stretch>
        </p:blipFill>
        <p:spPr>
          <a:xfrm>
            <a:off x="823692" y="2145763"/>
            <a:ext cx="1428750" cy="400050"/>
          </a:xfrm>
          <a:prstGeom prst="rect">
            <a:avLst/>
          </a:prstGeom>
        </p:spPr>
      </p:pic>
      <p:pic>
        <p:nvPicPr>
          <p:cNvPr id="7" name="Picture 6">
            <a:extLst>
              <a:ext uri="{FF2B5EF4-FFF2-40B4-BE49-F238E27FC236}">
                <a16:creationId xmlns:a16="http://schemas.microsoft.com/office/drawing/2014/main" id="{FD5498E4-15ED-4144-890A-85AAF228114F}"/>
              </a:ext>
            </a:extLst>
          </p:cNvPr>
          <p:cNvPicPr>
            <a:picLocks noChangeAspect="1"/>
          </p:cNvPicPr>
          <p:nvPr/>
        </p:nvPicPr>
        <p:blipFill>
          <a:blip r:embed="rId4"/>
          <a:stretch>
            <a:fillRect/>
          </a:stretch>
        </p:blipFill>
        <p:spPr>
          <a:xfrm>
            <a:off x="2252442" y="2226652"/>
            <a:ext cx="6543675" cy="485775"/>
          </a:xfrm>
          <a:prstGeom prst="rect">
            <a:avLst/>
          </a:prstGeom>
        </p:spPr>
      </p:pic>
    </p:spTree>
    <p:extLst>
      <p:ext uri="{BB962C8B-B14F-4D97-AF65-F5344CB8AC3E}">
        <p14:creationId xmlns:p14="http://schemas.microsoft.com/office/powerpoint/2010/main" val="14500686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2C1CA-C446-4266-8F83-B0C3779E8049}"/>
              </a:ext>
            </a:extLst>
          </p:cNvPr>
          <p:cNvPicPr>
            <a:picLocks noChangeAspect="1"/>
          </p:cNvPicPr>
          <p:nvPr/>
        </p:nvPicPr>
        <p:blipFill>
          <a:blip r:embed="rId2"/>
          <a:stretch>
            <a:fillRect/>
          </a:stretch>
        </p:blipFill>
        <p:spPr>
          <a:xfrm>
            <a:off x="534572" y="478302"/>
            <a:ext cx="11282290" cy="6203851"/>
          </a:xfrm>
          <a:prstGeom prst="rect">
            <a:avLst/>
          </a:prstGeom>
        </p:spPr>
      </p:pic>
    </p:spTree>
    <p:extLst>
      <p:ext uri="{BB962C8B-B14F-4D97-AF65-F5344CB8AC3E}">
        <p14:creationId xmlns:p14="http://schemas.microsoft.com/office/powerpoint/2010/main" val="32688486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0748A7-B57C-4D13-931C-B369266B1A7E}"/>
              </a:ext>
            </a:extLst>
          </p:cNvPr>
          <p:cNvPicPr>
            <a:picLocks noChangeAspect="1"/>
          </p:cNvPicPr>
          <p:nvPr/>
        </p:nvPicPr>
        <p:blipFill>
          <a:blip r:embed="rId2"/>
          <a:stretch>
            <a:fillRect/>
          </a:stretch>
        </p:blipFill>
        <p:spPr>
          <a:xfrm>
            <a:off x="1505242" y="759655"/>
            <a:ext cx="9298745" cy="4750557"/>
          </a:xfrm>
          <a:prstGeom prst="rect">
            <a:avLst/>
          </a:prstGeom>
        </p:spPr>
      </p:pic>
    </p:spTree>
    <p:extLst>
      <p:ext uri="{BB962C8B-B14F-4D97-AF65-F5344CB8AC3E}">
        <p14:creationId xmlns:p14="http://schemas.microsoft.com/office/powerpoint/2010/main" val="6971370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0F34C-E640-4B3E-9ED4-C1F80059E325}"/>
              </a:ext>
            </a:extLst>
          </p:cNvPr>
          <p:cNvPicPr>
            <a:picLocks noChangeAspect="1"/>
          </p:cNvPicPr>
          <p:nvPr/>
        </p:nvPicPr>
        <p:blipFill>
          <a:blip r:embed="rId2"/>
          <a:stretch>
            <a:fillRect/>
          </a:stretch>
        </p:blipFill>
        <p:spPr>
          <a:xfrm>
            <a:off x="225084" y="492369"/>
            <a:ext cx="11760590" cy="5922499"/>
          </a:xfrm>
          <a:prstGeom prst="rect">
            <a:avLst/>
          </a:prstGeom>
        </p:spPr>
      </p:pic>
      <p:sp>
        <p:nvSpPr>
          <p:cNvPr id="4" name="TextBox 3">
            <a:extLst>
              <a:ext uri="{FF2B5EF4-FFF2-40B4-BE49-F238E27FC236}">
                <a16:creationId xmlns:a16="http://schemas.microsoft.com/office/drawing/2014/main" id="{0320F7C3-0AC5-4DDC-8DC4-5BD8BB4FC7ED}"/>
              </a:ext>
            </a:extLst>
          </p:cNvPr>
          <p:cNvSpPr txBox="1"/>
          <p:nvPr/>
        </p:nvSpPr>
        <p:spPr>
          <a:xfrm>
            <a:off x="358726" y="984739"/>
            <a:ext cx="520505" cy="369332"/>
          </a:xfrm>
          <a:prstGeom prst="rect">
            <a:avLst/>
          </a:prstGeom>
          <a:noFill/>
        </p:spPr>
        <p:txBody>
          <a:bodyPr wrap="square" rtlCol="0">
            <a:spAutoFit/>
          </a:bodyPr>
          <a:lstStyle/>
          <a:p>
            <a:r>
              <a:rPr lang="en-US" dirty="0"/>
              <a:t>Y</a:t>
            </a:r>
            <a:endParaRPr lang="en-IN" dirty="0"/>
          </a:p>
        </p:txBody>
      </p:sp>
    </p:spTree>
    <p:extLst>
      <p:ext uri="{BB962C8B-B14F-4D97-AF65-F5344CB8AC3E}">
        <p14:creationId xmlns:p14="http://schemas.microsoft.com/office/powerpoint/2010/main" val="22658950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7F5F5C-F804-42C3-B37F-B27173A0735C}"/>
              </a:ext>
            </a:extLst>
          </p:cNvPr>
          <p:cNvPicPr>
            <a:picLocks noChangeAspect="1"/>
          </p:cNvPicPr>
          <p:nvPr/>
        </p:nvPicPr>
        <p:blipFill>
          <a:blip r:embed="rId2"/>
          <a:stretch>
            <a:fillRect/>
          </a:stretch>
        </p:blipFill>
        <p:spPr>
          <a:xfrm>
            <a:off x="900333" y="422031"/>
            <a:ext cx="10775852" cy="6063175"/>
          </a:xfrm>
          <a:prstGeom prst="rect">
            <a:avLst/>
          </a:prstGeom>
        </p:spPr>
      </p:pic>
    </p:spTree>
    <p:extLst>
      <p:ext uri="{BB962C8B-B14F-4D97-AF65-F5344CB8AC3E}">
        <p14:creationId xmlns:p14="http://schemas.microsoft.com/office/powerpoint/2010/main" val="3081642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6D79A3-C43A-4023-A36C-68F862FDE199}"/>
              </a:ext>
            </a:extLst>
          </p:cNvPr>
          <p:cNvPicPr>
            <a:picLocks noChangeAspect="1"/>
          </p:cNvPicPr>
          <p:nvPr/>
        </p:nvPicPr>
        <p:blipFill>
          <a:blip r:embed="rId2"/>
          <a:stretch>
            <a:fillRect/>
          </a:stretch>
        </p:blipFill>
        <p:spPr>
          <a:xfrm>
            <a:off x="1153551" y="633046"/>
            <a:ext cx="9973993" cy="5556739"/>
          </a:xfrm>
          <a:prstGeom prst="rect">
            <a:avLst/>
          </a:prstGeom>
        </p:spPr>
      </p:pic>
    </p:spTree>
    <p:extLst>
      <p:ext uri="{BB962C8B-B14F-4D97-AF65-F5344CB8AC3E}">
        <p14:creationId xmlns:p14="http://schemas.microsoft.com/office/powerpoint/2010/main" val="11567143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76200"/>
            <a:ext cx="8610599"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801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E8C9-6769-4C18-8C6F-11251EDC48BD}"/>
              </a:ext>
            </a:extLst>
          </p:cNvPr>
          <p:cNvSpPr>
            <a:spLocks noGrp="1"/>
          </p:cNvSpPr>
          <p:nvPr>
            <p:ph type="title"/>
          </p:nvPr>
        </p:nvSpPr>
        <p:spPr>
          <a:xfrm>
            <a:off x="6324600" y="23814"/>
            <a:ext cx="3886200" cy="1652587"/>
          </a:xfrm>
        </p:spPr>
        <p:style>
          <a:lnRef idx="3">
            <a:schemeClr val="lt1"/>
          </a:lnRef>
          <a:fillRef idx="1">
            <a:schemeClr val="accent1"/>
          </a:fillRef>
          <a:effectRef idx="1">
            <a:schemeClr val="accent1"/>
          </a:effectRef>
          <a:fontRef idx="minor">
            <a:schemeClr val="lt1"/>
          </a:fontRef>
        </p:style>
        <p:txBody>
          <a:bodyPr rtlCol="0">
            <a:normAutofit fontScale="90000"/>
          </a:bodyPr>
          <a:lstStyle/>
          <a:p>
            <a:pPr>
              <a:defRPr/>
            </a:pPr>
            <a:r>
              <a:rPr lang="en-IN" dirty="0"/>
              <a:t>Encapsulation (Information Hiding)</a:t>
            </a:r>
          </a:p>
        </p:txBody>
      </p:sp>
      <p:sp>
        <p:nvSpPr>
          <p:cNvPr id="3" name="Content Placeholder 2">
            <a:extLst>
              <a:ext uri="{FF2B5EF4-FFF2-40B4-BE49-F238E27FC236}">
                <a16:creationId xmlns:a16="http://schemas.microsoft.com/office/drawing/2014/main" id="{686DD7A2-39AB-4443-B161-296EBDF0A1F3}"/>
              </a:ext>
            </a:extLst>
          </p:cNvPr>
          <p:cNvSpPr>
            <a:spLocks noGrp="1"/>
          </p:cNvSpPr>
          <p:nvPr>
            <p:ph idx="1"/>
          </p:nvPr>
        </p:nvSpPr>
        <p:spPr>
          <a:xfrm>
            <a:off x="1981200" y="1828801"/>
            <a:ext cx="8229600" cy="4297363"/>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Encapsulation is also commonly referred to as “Information Hiding”. It consists of the separation of the external aspects of an object from the internal implementation details of the object.</a:t>
            </a:r>
            <a:endParaRPr lang="en-IN" dirty="0"/>
          </a:p>
          <a:p>
            <a:pPr>
              <a:defRPr/>
            </a:pPr>
            <a:endParaRPr lang="en-US" dirty="0"/>
          </a:p>
          <a:p>
            <a:pPr>
              <a:defRPr/>
            </a:pPr>
            <a:endParaRPr lang="en-US" dirty="0"/>
          </a:p>
        </p:txBody>
      </p:sp>
      <p:pic>
        <p:nvPicPr>
          <p:cNvPr id="15364" name="Picture 2" descr="Best Private University in Mathura, Uttar Pradesh(UP), India">
            <a:extLst>
              <a:ext uri="{FF2B5EF4-FFF2-40B4-BE49-F238E27FC236}">
                <a16:creationId xmlns:a16="http://schemas.microsoft.com/office/drawing/2014/main" id="{10350750-3734-4A18-AA8A-4E7395BF2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IN" dirty="0"/>
              <a:t>Solution</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838201"/>
            <a:ext cx="8839200" cy="508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5183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76200"/>
            <a:ext cx="8991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7199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152401"/>
            <a:ext cx="8458199" cy="59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577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975"/>
            <a:ext cx="10515600" cy="1325563"/>
          </a:xfrm>
        </p:spPr>
        <p:txBody>
          <a:bodyPr/>
          <a:lstStyle/>
          <a:p>
            <a:r>
              <a:rPr lang="en-IN" dirty="0"/>
              <a:t>Worst Case Testing</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89916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098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674" y="76200"/>
            <a:ext cx="10515600" cy="1325563"/>
          </a:xfrm>
        </p:spPr>
        <p:txBody>
          <a:bodyPr/>
          <a:lstStyle/>
          <a:p>
            <a:r>
              <a:rPr lang="en-IN" dirty="0"/>
              <a:t>Worst Case Analysis</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640" y="1143000"/>
            <a:ext cx="11043138"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45697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457201"/>
            <a:ext cx="8763000" cy="612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5380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76200"/>
            <a:ext cx="86868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8152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88392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2225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28600"/>
            <a:ext cx="88392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1549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392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FE70-0078-4E31-ABD1-027ED205ACD6}"/>
              </a:ext>
            </a:extLst>
          </p:cNvPr>
          <p:cNvSpPr>
            <a:spLocks noGrp="1"/>
          </p:cNvSpPr>
          <p:nvPr>
            <p:ph type="title"/>
          </p:nvPr>
        </p:nvSpPr>
        <p:spPr>
          <a:xfrm>
            <a:off x="6019800" y="274638"/>
            <a:ext cx="41910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dirty="0"/>
              <a:t>Hierarchy</a:t>
            </a:r>
          </a:p>
        </p:txBody>
      </p:sp>
      <p:sp>
        <p:nvSpPr>
          <p:cNvPr id="3" name="Content Placeholder 2">
            <a:extLst>
              <a:ext uri="{FF2B5EF4-FFF2-40B4-BE49-F238E27FC236}">
                <a16:creationId xmlns:a16="http://schemas.microsoft.com/office/drawing/2014/main" id="{9E22666E-0ABF-42CA-8B53-838E0B02D8AD}"/>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Hierarchy involves organizing something according to some particular order or rank. It is another mechanism for reducing the complexity of software by being able to treat and express sub-types in a generic way.</a:t>
            </a:r>
            <a:endParaRPr lang="en-IN" dirty="0"/>
          </a:p>
          <a:p>
            <a:pPr algn="just">
              <a:defRPr/>
            </a:pPr>
            <a:endParaRPr lang="en-US" dirty="0"/>
          </a:p>
          <a:p>
            <a:pPr algn="just">
              <a:defRPr/>
            </a:pPr>
            <a:endParaRPr lang="en-US" dirty="0"/>
          </a:p>
        </p:txBody>
      </p:sp>
      <p:pic>
        <p:nvPicPr>
          <p:cNvPr id="16388" name="Picture 2" descr="Best Private University in Mathura, Uttar Pradesh(UP), India">
            <a:extLst>
              <a:ext uri="{FF2B5EF4-FFF2-40B4-BE49-F238E27FC236}">
                <a16:creationId xmlns:a16="http://schemas.microsoft.com/office/drawing/2014/main" id="{7620B47B-D452-4F15-BDFC-A839697CF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8991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082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3824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228600"/>
            <a:ext cx="9143999"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4592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28600"/>
            <a:ext cx="90678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722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52400"/>
            <a:ext cx="8915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4465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304800"/>
            <a:ext cx="8991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3286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74" y="-155380"/>
            <a:ext cx="10515600" cy="1325563"/>
          </a:xfrm>
        </p:spPr>
        <p:txBody>
          <a:bodyPr/>
          <a:lstStyle/>
          <a:p>
            <a:pPr algn="ctr"/>
            <a:r>
              <a:rPr lang="en-US" b="1" dirty="0">
                <a:solidFill>
                  <a:srgbClr val="FF0000"/>
                </a:solidFill>
              </a:rPr>
              <a:t>Decision Table Testing</a:t>
            </a:r>
            <a:endParaRPr lang="en-IN" b="1" dirty="0">
              <a:solidFill>
                <a:srgbClr val="FF0000"/>
              </a:solidFill>
            </a:endParaRPr>
          </a:p>
        </p:txBody>
      </p:sp>
      <p:sp>
        <p:nvSpPr>
          <p:cNvPr id="3" name="Content Placeholder 2"/>
          <p:cNvSpPr>
            <a:spLocks noGrp="1"/>
          </p:cNvSpPr>
          <p:nvPr>
            <p:ph idx="1"/>
          </p:nvPr>
        </p:nvSpPr>
        <p:spPr>
          <a:xfrm>
            <a:off x="182879" y="1491174"/>
            <a:ext cx="11760591" cy="5190979"/>
          </a:xfrm>
        </p:spPr>
        <p:txBody>
          <a:bodyPr>
            <a:normAutofit/>
          </a:bodyPr>
          <a:lstStyle/>
          <a:p>
            <a:pPr algn="just"/>
            <a:r>
              <a:rPr lang="en-US" dirty="0">
                <a:latin typeface="Times New Roman" panose="02020603050405020304" pitchFamily="18" charset="0"/>
                <a:cs typeface="Times New Roman" panose="02020603050405020304" pitchFamily="18" charset="0"/>
              </a:rPr>
              <a:t>Decision table technique is one of the widely used case design techniques for black box testing. This is a systematic approach where various input combinations and their respective system behavior are captured in a tabular form.</a:t>
            </a:r>
          </a:p>
          <a:p>
            <a:pPr algn="just"/>
            <a:r>
              <a:rPr lang="en-US" dirty="0">
                <a:latin typeface="Times New Roman" panose="02020603050405020304" pitchFamily="18" charset="0"/>
                <a:cs typeface="Times New Roman" panose="02020603050405020304" pitchFamily="18" charset="0"/>
              </a:rPr>
              <a:t>That's why it is also known as a cause-effect table. This technique is used to pick the test cases in a systematic manner; it saves the testing time and gives good coverage to the testing area of the software application.</a:t>
            </a:r>
          </a:p>
          <a:p>
            <a:pPr algn="just"/>
            <a:r>
              <a:rPr lang="en-US" dirty="0">
                <a:latin typeface="Times New Roman" panose="02020603050405020304" pitchFamily="18" charset="0"/>
                <a:cs typeface="Times New Roman" panose="02020603050405020304" pitchFamily="18" charset="0"/>
              </a:rPr>
              <a:t>Decision table technique is appropriate for the functions that have a logical relationship between two and more than two inputs.</a:t>
            </a:r>
          </a:p>
          <a:p>
            <a:pPr marL="0" indent="0" algn="just">
              <a:buNone/>
            </a:pPr>
            <a:r>
              <a:rPr lang="en-US" dirty="0">
                <a:latin typeface="Times New Roman" panose="02020603050405020304" pitchFamily="18" charset="0"/>
                <a:cs typeface="Times New Roman" panose="02020603050405020304" pitchFamily="18" charset="0"/>
              </a:rPr>
              <a:t>This technique is related to the correct combination of inputs and determines the result of various combinations of input. To design the test cases by decision table technique, we need to consider conditions as input and actions as 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6179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BD82-84FF-4093-B229-0B6CAFFD58D2}"/>
              </a:ext>
            </a:extLst>
          </p:cNvPr>
          <p:cNvSpPr>
            <a:spLocks noGrp="1"/>
          </p:cNvSpPr>
          <p:nvPr>
            <p:ph type="title"/>
          </p:nvPr>
        </p:nvSpPr>
        <p:spPr>
          <a:xfrm>
            <a:off x="739726" y="182245"/>
            <a:ext cx="10515600" cy="661817"/>
          </a:xfrm>
        </p:spPr>
        <p:txBody>
          <a:bodyPr>
            <a:normAutofit fontScale="90000"/>
          </a:bodyPr>
          <a:lstStyle/>
          <a:p>
            <a:pPr algn="ctr"/>
            <a:r>
              <a:rPr lang="en-IN" b="1" i="0" dirty="0">
                <a:solidFill>
                  <a:srgbClr val="273239"/>
                </a:solidFill>
                <a:effectLst/>
                <a:latin typeface="urw-din"/>
              </a:rPr>
              <a:t>Parts of Decision Tables </a:t>
            </a:r>
            <a:endParaRPr lang="en-IN" dirty="0"/>
          </a:p>
        </p:txBody>
      </p:sp>
      <p:pic>
        <p:nvPicPr>
          <p:cNvPr id="5" name="Content Placeholder 4">
            <a:extLst>
              <a:ext uri="{FF2B5EF4-FFF2-40B4-BE49-F238E27FC236}">
                <a16:creationId xmlns:a16="http://schemas.microsoft.com/office/drawing/2014/main" id="{DE781D13-1F81-4B6E-9C43-24008B70AB47}"/>
              </a:ext>
            </a:extLst>
          </p:cNvPr>
          <p:cNvPicPr>
            <a:picLocks noGrp="1" noChangeAspect="1"/>
          </p:cNvPicPr>
          <p:nvPr>
            <p:ph idx="1"/>
          </p:nvPr>
        </p:nvPicPr>
        <p:blipFill>
          <a:blip r:embed="rId2"/>
          <a:stretch>
            <a:fillRect/>
          </a:stretch>
        </p:blipFill>
        <p:spPr>
          <a:xfrm>
            <a:off x="2208628" y="844062"/>
            <a:ext cx="7019778" cy="2257425"/>
          </a:xfrm>
          <a:prstGeom prst="rect">
            <a:avLst/>
          </a:prstGeom>
        </p:spPr>
      </p:pic>
      <p:sp>
        <p:nvSpPr>
          <p:cNvPr id="7" name="TextBox 6">
            <a:extLst>
              <a:ext uri="{FF2B5EF4-FFF2-40B4-BE49-F238E27FC236}">
                <a16:creationId xmlns:a16="http://schemas.microsoft.com/office/drawing/2014/main" id="{AE4FFEDC-220C-4398-ACD5-BE33A7AB1EA9}"/>
              </a:ext>
            </a:extLst>
          </p:cNvPr>
          <p:cNvSpPr txBox="1"/>
          <p:nvPr/>
        </p:nvSpPr>
        <p:spPr>
          <a:xfrm>
            <a:off x="351692" y="3644253"/>
            <a:ext cx="11226018" cy="2862322"/>
          </a:xfrm>
          <a:prstGeom prst="rect">
            <a:avLst/>
          </a:prstGeom>
          <a:noFill/>
        </p:spPr>
        <p:txBody>
          <a:bodyPr wrap="square">
            <a:spAutoFit/>
          </a:bodyPr>
          <a:lstStyle/>
          <a:p>
            <a:pPr algn="just" fontAlgn="base">
              <a:buFont typeface="+mj-lt"/>
              <a:buAutoNum type="arabicPeriod"/>
            </a:pPr>
            <a:r>
              <a:rPr lang="en-US" sz="2000" b="1" i="0" dirty="0">
                <a:solidFill>
                  <a:srgbClr val="273239"/>
                </a:solidFill>
                <a:effectLst/>
                <a:latin typeface="urw-din"/>
              </a:rPr>
              <a:t>Condition Stubs : </a:t>
            </a:r>
            <a:r>
              <a:rPr lang="en-US" sz="2000" b="0" i="0" dirty="0">
                <a:solidFill>
                  <a:srgbClr val="273239"/>
                </a:solidFill>
                <a:effectLst/>
                <a:latin typeface="urw-din"/>
              </a:rPr>
              <a:t>The conditions are listed in this first upper left part of the decision table that is used to determine a particular action or set of actions.</a:t>
            </a:r>
          </a:p>
          <a:p>
            <a:pPr algn="l" fontAlgn="base">
              <a:buFont typeface="+mj-lt"/>
              <a:buAutoNum type="arabicPeriod"/>
            </a:pPr>
            <a:r>
              <a:rPr lang="en-US" sz="2000" b="1" i="0" dirty="0">
                <a:solidFill>
                  <a:srgbClr val="273239"/>
                </a:solidFill>
                <a:effectLst/>
                <a:latin typeface="urw-din"/>
              </a:rPr>
              <a:t>Action Stubs : </a:t>
            </a:r>
            <a:r>
              <a:rPr lang="en-US" sz="2000" b="0" i="0" dirty="0">
                <a:solidFill>
                  <a:srgbClr val="273239"/>
                </a:solidFill>
                <a:effectLst/>
                <a:latin typeface="urw-din"/>
              </a:rPr>
              <a:t>All the possible actions are given in the first lower left portion (</a:t>
            </a:r>
            <a:r>
              <a:rPr lang="en-US" sz="2000" b="0" i="0" dirty="0" err="1">
                <a:solidFill>
                  <a:srgbClr val="273239"/>
                </a:solidFill>
                <a:effectLst/>
                <a:latin typeface="urw-din"/>
              </a:rPr>
              <a:t>i.e</a:t>
            </a:r>
            <a:r>
              <a:rPr lang="en-US" sz="2000" b="0" i="0" dirty="0">
                <a:solidFill>
                  <a:srgbClr val="273239"/>
                </a:solidFill>
                <a:effectLst/>
                <a:latin typeface="urw-din"/>
              </a:rPr>
              <a:t>, below condition stub) of the decision table.</a:t>
            </a:r>
          </a:p>
          <a:p>
            <a:pPr algn="l" fontAlgn="base">
              <a:buFont typeface="+mj-lt"/>
              <a:buAutoNum type="arabicPeriod"/>
            </a:pPr>
            <a:r>
              <a:rPr lang="en-US" sz="2000" b="1" i="0" dirty="0">
                <a:solidFill>
                  <a:srgbClr val="273239"/>
                </a:solidFill>
                <a:effectLst/>
                <a:latin typeface="urw-din"/>
              </a:rPr>
              <a:t>Condition Entries : </a:t>
            </a:r>
            <a:r>
              <a:rPr lang="en-US" sz="2000" b="0" i="0" dirty="0">
                <a:solidFill>
                  <a:srgbClr val="273239"/>
                </a:solidFill>
                <a:effectLst/>
                <a:latin typeface="urw-din"/>
              </a:rPr>
              <a:t>In the condition entry, the values are inputted in the upper right portion of the decision table.</a:t>
            </a:r>
            <a:r>
              <a:rPr lang="en-US" sz="2000" b="1" i="0" dirty="0">
                <a:solidFill>
                  <a:srgbClr val="273239"/>
                </a:solidFill>
                <a:effectLst/>
                <a:latin typeface="urw-din"/>
              </a:rPr>
              <a:t> </a:t>
            </a:r>
            <a:r>
              <a:rPr lang="en-US" sz="2000" b="0" i="0" dirty="0">
                <a:solidFill>
                  <a:srgbClr val="273239"/>
                </a:solidFill>
                <a:effectLst/>
                <a:latin typeface="urw-din"/>
              </a:rPr>
              <a:t>In the condition entries part of the table, there are multiple rows and columns which are known as Rule.</a:t>
            </a:r>
          </a:p>
          <a:p>
            <a:pPr algn="l" fontAlgn="base">
              <a:buFont typeface="+mj-lt"/>
              <a:buAutoNum type="arabicPeriod"/>
            </a:pPr>
            <a:r>
              <a:rPr lang="en-US" sz="2000" b="1" i="0" dirty="0">
                <a:solidFill>
                  <a:srgbClr val="273239"/>
                </a:solidFill>
                <a:effectLst/>
                <a:latin typeface="urw-din"/>
              </a:rPr>
              <a:t>Action Entries : </a:t>
            </a:r>
            <a:r>
              <a:rPr lang="en-US" sz="2000" b="0" i="0" dirty="0">
                <a:solidFill>
                  <a:srgbClr val="273239"/>
                </a:solidFill>
                <a:effectLst/>
                <a:latin typeface="urw-din"/>
              </a:rPr>
              <a:t> In the action entry, every entry has some associated action or set of actions in the lower right portion of the decision table and these values are called outputs.</a:t>
            </a:r>
          </a:p>
        </p:txBody>
      </p:sp>
    </p:spTree>
    <p:extLst>
      <p:ext uri="{BB962C8B-B14F-4D97-AF65-F5344CB8AC3E}">
        <p14:creationId xmlns:p14="http://schemas.microsoft.com/office/powerpoint/2010/main" val="20820193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649D5-5008-4122-B516-2D114CB1550F}"/>
              </a:ext>
            </a:extLst>
          </p:cNvPr>
          <p:cNvSpPr txBox="1"/>
          <p:nvPr/>
        </p:nvSpPr>
        <p:spPr>
          <a:xfrm>
            <a:off x="998806" y="587553"/>
            <a:ext cx="10733650" cy="3785652"/>
          </a:xfrm>
          <a:prstGeom prst="rect">
            <a:avLst/>
          </a:prstGeom>
          <a:noFill/>
        </p:spPr>
        <p:txBody>
          <a:bodyPr wrap="square">
            <a:spAutoFit/>
          </a:bodyPr>
          <a:lstStyle/>
          <a:p>
            <a:pPr algn="l" fontAlgn="base"/>
            <a:r>
              <a:rPr lang="en-US" sz="2400" b="1" i="0" dirty="0">
                <a:solidFill>
                  <a:srgbClr val="273239"/>
                </a:solidFill>
                <a:effectLst/>
                <a:latin typeface="urw-din"/>
              </a:rPr>
              <a:t>Types of Decision Tables :</a:t>
            </a:r>
          </a:p>
          <a:p>
            <a:pPr algn="l" fontAlgn="base"/>
            <a:endParaRPr lang="en-US" sz="2400" b="0" i="0" dirty="0">
              <a:solidFill>
                <a:srgbClr val="273239"/>
              </a:solidFill>
              <a:effectLst/>
              <a:latin typeface="urw-din"/>
            </a:endParaRPr>
          </a:p>
          <a:p>
            <a:pPr algn="l" fontAlgn="base"/>
            <a:r>
              <a:rPr lang="en-US" sz="2400" b="0" i="0" dirty="0">
                <a:solidFill>
                  <a:srgbClr val="273239"/>
                </a:solidFill>
                <a:effectLst/>
                <a:latin typeface="urw-din"/>
              </a:rPr>
              <a:t>The decision tables are categorized into two types and these are given below:</a:t>
            </a:r>
          </a:p>
          <a:p>
            <a:pPr algn="l" fontAlgn="base">
              <a:buFont typeface="+mj-lt"/>
              <a:buAutoNum type="arabicPeriod"/>
            </a:pPr>
            <a:r>
              <a:rPr lang="en-US" sz="2400" b="1" i="0" dirty="0">
                <a:solidFill>
                  <a:srgbClr val="273239"/>
                </a:solidFill>
                <a:effectLst/>
                <a:latin typeface="urw-din"/>
              </a:rPr>
              <a:t>Limited Entry :</a:t>
            </a:r>
            <a:r>
              <a:rPr lang="en-US" sz="2400" b="0" i="0" dirty="0">
                <a:solidFill>
                  <a:srgbClr val="273239"/>
                </a:solidFill>
                <a:effectLst/>
                <a:latin typeface="urw-din"/>
              </a:rPr>
              <a:t> In the limited entry decision tables, the condition entries are restricted to binary values.</a:t>
            </a:r>
          </a:p>
          <a:p>
            <a:pPr algn="l" fontAlgn="base">
              <a:buFont typeface="+mj-lt"/>
              <a:buAutoNum type="arabicPeriod"/>
            </a:pPr>
            <a:endParaRPr lang="en-US" sz="2400" b="0" i="0" dirty="0">
              <a:solidFill>
                <a:srgbClr val="273239"/>
              </a:solidFill>
              <a:effectLst/>
              <a:latin typeface="urw-din"/>
            </a:endParaRPr>
          </a:p>
          <a:p>
            <a:pPr algn="l" fontAlgn="base">
              <a:buFont typeface="+mj-lt"/>
              <a:buAutoNum type="arabicPeriod"/>
            </a:pPr>
            <a:r>
              <a:rPr lang="en-US" sz="2400" b="1" i="0" dirty="0">
                <a:solidFill>
                  <a:srgbClr val="273239"/>
                </a:solidFill>
                <a:effectLst/>
                <a:latin typeface="urw-din"/>
              </a:rPr>
              <a:t>Extended Entry :</a:t>
            </a:r>
            <a:r>
              <a:rPr lang="en-US" sz="2400" b="0" i="0" dirty="0">
                <a:solidFill>
                  <a:srgbClr val="273239"/>
                </a:solidFill>
                <a:effectLst/>
                <a:latin typeface="urw-din"/>
              </a:rPr>
              <a:t> In the extended entry decision table, the condition entries have more than two values. The decision tables use multiple conditions where a condition may have many possibilities instead of only ‘true’ and ‘false’ are known as extended entry decision tables.</a:t>
            </a:r>
          </a:p>
        </p:txBody>
      </p:sp>
    </p:spTree>
    <p:extLst>
      <p:ext uri="{BB962C8B-B14F-4D97-AF65-F5344CB8AC3E}">
        <p14:creationId xmlns:p14="http://schemas.microsoft.com/office/powerpoint/2010/main" val="1402734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sp>
        <p:nvSpPr>
          <p:cNvPr id="3" name="Content Placeholder 2"/>
          <p:cNvSpPr>
            <a:spLocks noGrp="1"/>
          </p:cNvSpPr>
          <p:nvPr>
            <p:ph idx="1"/>
          </p:nvPr>
        </p:nvSpPr>
        <p:spPr>
          <a:xfrm>
            <a:off x="838200" y="1252025"/>
            <a:ext cx="10515600" cy="4924938"/>
          </a:xfrm>
        </p:spPr>
        <p:txBody>
          <a:bodyPr>
            <a:normAutofit/>
          </a:bodyPr>
          <a:lstStyle/>
          <a:p>
            <a:pPr algn="just"/>
            <a:r>
              <a:rPr lang="en-US" dirty="0"/>
              <a:t>Most of us use an email account, and when you want to use an email account, for this you need to enter the email and its associated password.</a:t>
            </a:r>
          </a:p>
          <a:p>
            <a:pPr algn="just"/>
            <a:endParaRPr lang="en-US" dirty="0"/>
          </a:p>
          <a:p>
            <a:pPr algn="just"/>
            <a:r>
              <a:rPr lang="en-US" dirty="0"/>
              <a:t>If both email and password are correctly matched, the user will be directed to the email account's homepage; otherwise, it will come back to the login page with an error message specified with "Incorrect Email" or "Incorrect Password."</a:t>
            </a:r>
          </a:p>
          <a:p>
            <a:pPr marL="0" indent="0">
              <a:buNone/>
            </a:pPr>
            <a:endParaRPr lang="en-IN" dirty="0"/>
          </a:p>
        </p:txBody>
      </p:sp>
    </p:spTree>
    <p:extLst>
      <p:ext uri="{BB962C8B-B14F-4D97-AF65-F5344CB8AC3E}">
        <p14:creationId xmlns:p14="http://schemas.microsoft.com/office/powerpoint/2010/main" val="1374470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497B-F8B0-47A1-ABB8-DD637C24D3CD}"/>
              </a:ext>
            </a:extLst>
          </p:cNvPr>
          <p:cNvSpPr>
            <a:spLocks noGrp="1"/>
          </p:cNvSpPr>
          <p:nvPr>
            <p:ph type="title"/>
          </p:nvPr>
        </p:nvSpPr>
        <p:spPr>
          <a:xfrm>
            <a:off x="6550026" y="0"/>
            <a:ext cx="4117975" cy="990600"/>
          </a:xfrm>
        </p:spPr>
        <p:style>
          <a:lnRef idx="2">
            <a:schemeClr val="accent1">
              <a:shade val="50000"/>
            </a:schemeClr>
          </a:lnRef>
          <a:fillRef idx="1">
            <a:schemeClr val="accent1"/>
          </a:fillRef>
          <a:effectRef idx="0">
            <a:schemeClr val="accent1"/>
          </a:effectRef>
          <a:fontRef idx="minor">
            <a:schemeClr val="lt1"/>
          </a:fontRef>
        </p:style>
        <p:txBody>
          <a:bodyPr rtlCol="0">
            <a:noAutofit/>
          </a:bodyPr>
          <a:lstStyle/>
          <a:p>
            <a:pPr>
              <a:defRPr/>
            </a:pPr>
            <a:r>
              <a:rPr lang="en-US" sz="2000" b="1" dirty="0">
                <a:solidFill>
                  <a:schemeClr val="tx1"/>
                </a:solidFill>
              </a:rPr>
              <a:t>Steps for analysis &amp; design of object</a:t>
            </a:r>
            <a:br>
              <a:rPr lang="en-US" sz="2000" b="1" dirty="0">
                <a:solidFill>
                  <a:schemeClr val="tx1"/>
                </a:solidFill>
              </a:rPr>
            </a:br>
            <a:r>
              <a:rPr lang="en-IN" sz="2000" b="1" dirty="0">
                <a:solidFill>
                  <a:schemeClr val="tx1"/>
                </a:solidFill>
              </a:rPr>
              <a:t>oriented system</a:t>
            </a:r>
          </a:p>
        </p:txBody>
      </p:sp>
      <p:sp>
        <p:nvSpPr>
          <p:cNvPr id="17411" name="Content Placeholder 2">
            <a:extLst>
              <a:ext uri="{FF2B5EF4-FFF2-40B4-BE49-F238E27FC236}">
                <a16:creationId xmlns:a16="http://schemas.microsoft.com/office/drawing/2014/main" id="{464BBD51-E76F-43E9-8D5C-BB5450B00AD4}"/>
              </a:ext>
            </a:extLst>
          </p:cNvPr>
          <p:cNvSpPr>
            <a:spLocks noGrp="1" noChangeArrowheads="1"/>
          </p:cNvSpPr>
          <p:nvPr>
            <p:ph idx="1"/>
          </p:nvPr>
        </p:nvSpPr>
        <p:spPr>
          <a:xfrm>
            <a:off x="1676400" y="762000"/>
            <a:ext cx="8839200" cy="6096000"/>
          </a:xfrm>
        </p:spPr>
        <p:txBody>
          <a:bodyPr/>
          <a:lstStyle/>
          <a:p>
            <a:pPr marL="0" indent="0">
              <a:buNone/>
            </a:pPr>
            <a:r>
              <a:rPr lang="en-US" altLang="en-US" sz="1800" b="1"/>
              <a:t>Problem Statement</a:t>
            </a:r>
            <a:endParaRPr lang="en-IN" altLang="en-US" sz="1800" b="1"/>
          </a:p>
        </p:txBody>
      </p:sp>
      <p:sp>
        <p:nvSpPr>
          <p:cNvPr id="4" name="Rectangle 3">
            <a:extLst>
              <a:ext uri="{FF2B5EF4-FFF2-40B4-BE49-F238E27FC236}">
                <a16:creationId xmlns:a16="http://schemas.microsoft.com/office/drawing/2014/main" id="{8460C98E-AF88-490D-82BA-109FA1095966}"/>
              </a:ext>
            </a:extLst>
          </p:cNvPr>
          <p:cNvSpPr/>
          <p:nvPr/>
        </p:nvSpPr>
        <p:spPr>
          <a:xfrm>
            <a:off x="4738688" y="1184275"/>
            <a:ext cx="3200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a:solidFill>
                  <a:schemeClr val="tx1"/>
                </a:solidFill>
              </a:rPr>
              <a:t>Create Use Case Model</a:t>
            </a:r>
            <a:endParaRPr lang="en-IN" b="1" dirty="0">
              <a:solidFill>
                <a:schemeClr val="tx1"/>
              </a:solidFill>
            </a:endParaRPr>
          </a:p>
        </p:txBody>
      </p:sp>
      <p:sp>
        <p:nvSpPr>
          <p:cNvPr id="10" name="Rectangle 9">
            <a:extLst>
              <a:ext uri="{FF2B5EF4-FFF2-40B4-BE49-F238E27FC236}">
                <a16:creationId xmlns:a16="http://schemas.microsoft.com/office/drawing/2014/main" id="{128F23FE-85F0-412E-8965-726453BF1A33}"/>
              </a:ext>
            </a:extLst>
          </p:cNvPr>
          <p:cNvSpPr/>
          <p:nvPr/>
        </p:nvSpPr>
        <p:spPr>
          <a:xfrm>
            <a:off x="4745038" y="2133600"/>
            <a:ext cx="3200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solidFill>
                  <a:schemeClr val="tx1"/>
                </a:solidFill>
              </a:rPr>
              <a:t>Draw Activity diagram(if required)</a:t>
            </a:r>
            <a:endParaRPr lang="en-IN" b="1" dirty="0">
              <a:solidFill>
                <a:schemeClr val="tx1"/>
              </a:solidFill>
            </a:endParaRPr>
          </a:p>
        </p:txBody>
      </p:sp>
      <p:sp>
        <p:nvSpPr>
          <p:cNvPr id="11" name="Rectangle 10">
            <a:extLst>
              <a:ext uri="{FF2B5EF4-FFF2-40B4-BE49-F238E27FC236}">
                <a16:creationId xmlns:a16="http://schemas.microsoft.com/office/drawing/2014/main" id="{29E88682-7298-40DC-9CFA-6AF36CFEA657}"/>
              </a:ext>
            </a:extLst>
          </p:cNvPr>
          <p:cNvSpPr/>
          <p:nvPr/>
        </p:nvSpPr>
        <p:spPr>
          <a:xfrm>
            <a:off x="4738688" y="3048000"/>
            <a:ext cx="3200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r>
              <a:rPr lang="en-US" b="1" dirty="0">
                <a:solidFill>
                  <a:schemeClr val="tx1"/>
                </a:solidFill>
              </a:rPr>
              <a:t>Draw the interaction diagrams</a:t>
            </a:r>
            <a:endParaRPr lang="en-IN" b="1" dirty="0">
              <a:solidFill>
                <a:schemeClr val="tx1"/>
              </a:solidFill>
            </a:endParaRPr>
          </a:p>
        </p:txBody>
      </p:sp>
      <p:sp>
        <p:nvSpPr>
          <p:cNvPr id="12" name="Rectangle 11">
            <a:extLst>
              <a:ext uri="{FF2B5EF4-FFF2-40B4-BE49-F238E27FC236}">
                <a16:creationId xmlns:a16="http://schemas.microsoft.com/office/drawing/2014/main" id="{739DD0BB-6BF6-4782-B18A-7C170278FEC9}"/>
              </a:ext>
            </a:extLst>
          </p:cNvPr>
          <p:cNvSpPr/>
          <p:nvPr/>
        </p:nvSpPr>
        <p:spPr>
          <a:xfrm>
            <a:off x="4738688" y="3962400"/>
            <a:ext cx="3200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dirty="0">
                <a:solidFill>
                  <a:schemeClr val="tx1"/>
                </a:solidFill>
              </a:rPr>
              <a:t>Draw the class diagrams</a:t>
            </a:r>
            <a:endParaRPr lang="en-IN" b="1" dirty="0">
              <a:solidFill>
                <a:schemeClr val="tx1"/>
              </a:solidFill>
            </a:endParaRPr>
          </a:p>
        </p:txBody>
      </p:sp>
      <p:sp>
        <p:nvSpPr>
          <p:cNvPr id="13" name="Rectangle 12">
            <a:extLst>
              <a:ext uri="{FF2B5EF4-FFF2-40B4-BE49-F238E27FC236}">
                <a16:creationId xmlns:a16="http://schemas.microsoft.com/office/drawing/2014/main" id="{6259B055-795D-4596-9A05-4F0E261E77F4}"/>
              </a:ext>
            </a:extLst>
          </p:cNvPr>
          <p:cNvSpPr/>
          <p:nvPr/>
        </p:nvSpPr>
        <p:spPr>
          <a:xfrm>
            <a:off x="4727575" y="4876800"/>
            <a:ext cx="3200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b="1" dirty="0">
                <a:solidFill>
                  <a:schemeClr val="tx1"/>
                </a:solidFill>
              </a:rPr>
              <a:t>Draw the state chart, object diagram(if required)</a:t>
            </a:r>
            <a:endParaRPr lang="en-IN" b="1" dirty="0">
              <a:solidFill>
                <a:schemeClr val="tx1"/>
              </a:solidFill>
            </a:endParaRPr>
          </a:p>
        </p:txBody>
      </p:sp>
      <p:sp>
        <p:nvSpPr>
          <p:cNvPr id="14" name="Rectangle 13">
            <a:extLst>
              <a:ext uri="{FF2B5EF4-FFF2-40B4-BE49-F238E27FC236}">
                <a16:creationId xmlns:a16="http://schemas.microsoft.com/office/drawing/2014/main" id="{29DCDC9A-C879-4BC8-AA2B-0D6F0FAFDA92}"/>
              </a:ext>
            </a:extLst>
          </p:cNvPr>
          <p:cNvSpPr/>
          <p:nvPr/>
        </p:nvSpPr>
        <p:spPr>
          <a:xfrm>
            <a:off x="4724400" y="5791200"/>
            <a:ext cx="3200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b="1" dirty="0">
                <a:solidFill>
                  <a:schemeClr val="tx1"/>
                </a:solidFill>
              </a:rPr>
              <a:t>Draw component and deployment diagram</a:t>
            </a:r>
            <a:endParaRPr lang="en-IN" b="1" dirty="0">
              <a:solidFill>
                <a:schemeClr val="tx1"/>
              </a:solidFill>
            </a:endParaRPr>
          </a:p>
        </p:txBody>
      </p:sp>
      <p:cxnSp>
        <p:nvCxnSpPr>
          <p:cNvPr id="17" name="Straight Arrow Connector 16">
            <a:extLst>
              <a:ext uri="{FF2B5EF4-FFF2-40B4-BE49-F238E27FC236}">
                <a16:creationId xmlns:a16="http://schemas.microsoft.com/office/drawing/2014/main" id="{2FFEB149-5EBB-466B-A1F9-CB4699DEC6C1}"/>
              </a:ext>
            </a:extLst>
          </p:cNvPr>
          <p:cNvCxnSpPr/>
          <p:nvPr/>
        </p:nvCxnSpPr>
        <p:spPr>
          <a:xfrm>
            <a:off x="5029200" y="955675"/>
            <a:ext cx="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4E16644-34DB-465E-BECA-456A74116653}"/>
              </a:ext>
            </a:extLst>
          </p:cNvPr>
          <p:cNvCxnSpPr/>
          <p:nvPr/>
        </p:nvCxnSpPr>
        <p:spPr>
          <a:xfrm>
            <a:off x="3733800" y="955675"/>
            <a:ext cx="1295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047FA60E-2C02-49F5-BDD6-A88A40373487}"/>
              </a:ext>
            </a:extLst>
          </p:cNvPr>
          <p:cNvCxnSpPr/>
          <p:nvPr/>
        </p:nvCxnSpPr>
        <p:spPr>
          <a:xfrm>
            <a:off x="7959725" y="6246814"/>
            <a:ext cx="762000"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421" name="TextBox 28">
            <a:extLst>
              <a:ext uri="{FF2B5EF4-FFF2-40B4-BE49-F238E27FC236}">
                <a16:creationId xmlns:a16="http://schemas.microsoft.com/office/drawing/2014/main" id="{6B874921-B9FB-482C-862B-BF2E1824E6F8}"/>
              </a:ext>
            </a:extLst>
          </p:cNvPr>
          <p:cNvSpPr txBox="1">
            <a:spLocks noChangeArrowheads="1"/>
          </p:cNvSpPr>
          <p:nvPr/>
        </p:nvSpPr>
        <p:spPr bwMode="auto">
          <a:xfrm>
            <a:off x="8721725" y="6211888"/>
            <a:ext cx="152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cs typeface="Arial" panose="020B0604020202020204" pitchFamily="34" charset="0"/>
              </a:rPr>
              <a:t>Design document</a:t>
            </a:r>
            <a:endParaRPr lang="en-IN" altLang="en-US" sz="1800" b="1">
              <a:cs typeface="Arial" panose="020B0604020202020204" pitchFamily="34" charset="0"/>
            </a:endParaRPr>
          </a:p>
        </p:txBody>
      </p:sp>
      <p:cxnSp>
        <p:nvCxnSpPr>
          <p:cNvPr id="30" name="Straight Arrow Connector 29">
            <a:extLst>
              <a:ext uri="{FF2B5EF4-FFF2-40B4-BE49-F238E27FC236}">
                <a16:creationId xmlns:a16="http://schemas.microsoft.com/office/drawing/2014/main" id="{FD49F261-B612-4D0E-BEE5-8ABED57AA09D}"/>
              </a:ext>
            </a:extLst>
          </p:cNvPr>
          <p:cNvCxnSpPr/>
          <p:nvPr/>
        </p:nvCxnSpPr>
        <p:spPr>
          <a:xfrm>
            <a:off x="9144000" y="1530350"/>
            <a:ext cx="0" cy="33464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7423" name="Picture 2" descr="Best Private University in Mathura, Uttar Pradesh(UP), India">
            <a:extLst>
              <a:ext uri="{FF2B5EF4-FFF2-40B4-BE49-F238E27FC236}">
                <a16:creationId xmlns:a16="http://schemas.microsoft.com/office/drawing/2014/main" id="{2ED94788-080C-47C0-87C9-0EF0244BC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8610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8068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Number of possible conditions = 2^ Number of Values of the second condition</a:t>
            </a:r>
            <a:r>
              <a:rPr lang="en-US" dirty="0"/>
              <a:t/>
            </a:r>
            <a:br>
              <a:rPr lang="en-US" dirty="0"/>
            </a:br>
            <a:r>
              <a:rPr lang="en-US" b="1" dirty="0"/>
              <a:t>Number of possible conditions =2^2 = 4</a:t>
            </a:r>
            <a:endParaRPr lang="en-IN" dirty="0"/>
          </a:p>
        </p:txBody>
      </p:sp>
    </p:spTree>
    <p:extLst>
      <p:ext uri="{BB962C8B-B14F-4D97-AF65-F5344CB8AC3E}">
        <p14:creationId xmlns:p14="http://schemas.microsoft.com/office/powerpoint/2010/main" val="36079696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48491"/>
            <a:ext cx="7934325" cy="3325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3276600"/>
            <a:ext cx="78581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5803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9" y="152400"/>
            <a:ext cx="7629525"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4545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0678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005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52401"/>
            <a:ext cx="8915400"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0610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152401"/>
            <a:ext cx="5943600" cy="646331"/>
          </a:xfrm>
          <a:prstGeom prst="rect">
            <a:avLst/>
          </a:prstGeom>
        </p:spPr>
        <p:txBody>
          <a:bodyPr wrap="square">
            <a:spAutoFit/>
          </a:bodyPr>
          <a:lstStyle/>
          <a:p>
            <a:pPr algn="ctr"/>
            <a:r>
              <a:rPr lang="en-IN" sz="3600" b="1" dirty="0"/>
              <a:t>Structural Testing </a:t>
            </a:r>
          </a:p>
        </p:txBody>
      </p:sp>
      <p:sp>
        <p:nvSpPr>
          <p:cNvPr id="3" name="Rectangle 2"/>
          <p:cNvSpPr/>
          <p:nvPr/>
        </p:nvSpPr>
        <p:spPr>
          <a:xfrm>
            <a:off x="703385" y="798731"/>
            <a:ext cx="11380763" cy="1323439"/>
          </a:xfrm>
          <a:prstGeom prst="rect">
            <a:avLst/>
          </a:prstGeom>
        </p:spPr>
        <p:txBody>
          <a:bodyPr wrap="square">
            <a:spAutoFit/>
          </a:bodyPr>
          <a:lstStyle/>
          <a:p>
            <a:r>
              <a:rPr lang="en-US" sz="2000" b="1" dirty="0">
                <a:solidFill>
                  <a:srgbClr val="FF0000"/>
                </a:solidFill>
              </a:rPr>
              <a:t>Structural testing, also known as glass box testing or white box testing is an approach where the tests are derived from the knowledge of the software's structure or internal implementation.</a:t>
            </a:r>
          </a:p>
          <a:p>
            <a:r>
              <a:rPr lang="en-US" sz="2000" b="1" dirty="0">
                <a:solidFill>
                  <a:schemeClr val="accent3"/>
                </a:solidFill>
              </a:rPr>
              <a:t>The other names of structural testing includes clear box testing, open box testing, logic driven testing or path driven testing.</a:t>
            </a:r>
          </a:p>
        </p:txBody>
      </p:sp>
      <p:sp>
        <p:nvSpPr>
          <p:cNvPr id="4" name="Rectangle 3"/>
          <p:cNvSpPr/>
          <p:nvPr/>
        </p:nvSpPr>
        <p:spPr>
          <a:xfrm>
            <a:off x="323557" y="2667000"/>
            <a:ext cx="11521440" cy="1631216"/>
          </a:xfrm>
          <a:prstGeom prst="rect">
            <a:avLst/>
          </a:prstGeom>
        </p:spPr>
        <p:txBody>
          <a:bodyPr wrap="square">
            <a:spAutoFit/>
          </a:bodyPr>
          <a:lstStyle/>
          <a:p>
            <a:pPr algn="ctr"/>
            <a:r>
              <a:rPr lang="en-US" sz="2800" b="1" dirty="0"/>
              <a:t>Structural Testing Techniques:</a:t>
            </a:r>
          </a:p>
          <a:p>
            <a:r>
              <a:rPr lang="en-US" b="1" dirty="0"/>
              <a:t>Statement Coverage -</a:t>
            </a:r>
            <a:r>
              <a:rPr lang="en-US" dirty="0"/>
              <a:t> This technique is aimed at exercising all programming statements with minimal tests.</a:t>
            </a:r>
          </a:p>
          <a:p>
            <a:r>
              <a:rPr lang="en-US" b="1" dirty="0"/>
              <a:t>Branch Coverage - </a:t>
            </a:r>
            <a:r>
              <a:rPr lang="en-US" dirty="0"/>
              <a:t>This technique is running a series of tests to ensure that all branches are tested at least once.</a:t>
            </a:r>
          </a:p>
          <a:p>
            <a:r>
              <a:rPr lang="en-US" b="1" dirty="0"/>
              <a:t>Path Coverage - </a:t>
            </a:r>
            <a:r>
              <a:rPr lang="en-US" dirty="0"/>
              <a:t>This technique corresponds to testing all possible paths which means that each statement and branch are covered.</a:t>
            </a:r>
          </a:p>
        </p:txBody>
      </p:sp>
    </p:spTree>
    <p:extLst>
      <p:ext uri="{BB962C8B-B14F-4D97-AF65-F5344CB8AC3E}">
        <p14:creationId xmlns:p14="http://schemas.microsoft.com/office/powerpoint/2010/main" val="15750893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E180C-74C4-4043-8A5C-7F8B40BC8388}"/>
              </a:ext>
            </a:extLst>
          </p:cNvPr>
          <p:cNvSpPr txBox="1"/>
          <p:nvPr/>
        </p:nvSpPr>
        <p:spPr>
          <a:xfrm>
            <a:off x="1674056" y="0"/>
            <a:ext cx="9203787" cy="1200329"/>
          </a:xfrm>
          <a:prstGeom prst="rect">
            <a:avLst/>
          </a:prstGeom>
          <a:noFill/>
        </p:spPr>
        <p:txBody>
          <a:bodyPr wrap="square">
            <a:spAutoFit/>
          </a:bodyPr>
          <a:lstStyle/>
          <a:p>
            <a:pPr algn="ctr"/>
            <a:r>
              <a:rPr lang="en-US" sz="2400" b="1" i="0" dirty="0">
                <a:solidFill>
                  <a:srgbClr val="273239"/>
                </a:solidFill>
                <a:effectLst/>
                <a:latin typeface="urw-din"/>
              </a:rPr>
              <a:t>Types of Structural Testing:</a:t>
            </a:r>
            <a:r>
              <a:rPr lang="en-US" sz="2400" dirty="0"/>
              <a:t/>
            </a:r>
            <a:br>
              <a:rPr lang="en-US" sz="2400" dirty="0"/>
            </a:br>
            <a:r>
              <a:rPr lang="en-US" sz="2400" b="0" i="0" dirty="0">
                <a:solidFill>
                  <a:srgbClr val="273239"/>
                </a:solidFill>
                <a:effectLst/>
                <a:latin typeface="urw-din"/>
              </a:rPr>
              <a:t>There are 4 types of Structural Testing:</a:t>
            </a:r>
            <a:r>
              <a:rPr lang="en-US" sz="2400" dirty="0"/>
              <a:t/>
            </a:r>
            <a:br>
              <a:rPr lang="en-US" sz="2400" dirty="0"/>
            </a:br>
            <a:endParaRPr lang="en-IN" sz="2400" dirty="0"/>
          </a:p>
        </p:txBody>
      </p:sp>
      <p:pic>
        <p:nvPicPr>
          <p:cNvPr id="3074" name="Picture 2">
            <a:extLst>
              <a:ext uri="{FF2B5EF4-FFF2-40B4-BE49-F238E27FC236}">
                <a16:creationId xmlns:a16="http://schemas.microsoft.com/office/drawing/2014/main" id="{737E8788-B263-4ED3-8722-060EFD5D3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58" y="1448972"/>
            <a:ext cx="9594167" cy="465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7750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23B88-16F8-4989-80DC-5F8A0D93715B}"/>
              </a:ext>
            </a:extLst>
          </p:cNvPr>
          <p:cNvSpPr txBox="1"/>
          <p:nvPr/>
        </p:nvSpPr>
        <p:spPr>
          <a:xfrm>
            <a:off x="0" y="0"/>
            <a:ext cx="11999742" cy="1015663"/>
          </a:xfrm>
          <a:prstGeom prst="rect">
            <a:avLst/>
          </a:prstGeom>
          <a:noFill/>
        </p:spPr>
        <p:txBody>
          <a:bodyPr wrap="square">
            <a:spAutoFit/>
          </a:bodyPr>
          <a:lstStyle/>
          <a:p>
            <a:r>
              <a:rPr lang="en-US" sz="2000" b="1" i="0" dirty="0">
                <a:solidFill>
                  <a:srgbClr val="273239"/>
                </a:solidFill>
                <a:effectLst/>
                <a:latin typeface="urw-din"/>
              </a:rPr>
              <a:t>Control Flow Testing:</a:t>
            </a:r>
            <a:r>
              <a:rPr lang="en-US" sz="2000" dirty="0"/>
              <a:t/>
            </a:r>
            <a:br>
              <a:rPr lang="en-US" sz="2000" dirty="0"/>
            </a:br>
            <a:r>
              <a:rPr lang="en-US" sz="2000" b="0" i="0" dirty="0">
                <a:solidFill>
                  <a:srgbClr val="273239"/>
                </a:solidFill>
                <a:effectLst/>
                <a:latin typeface="urw-din"/>
              </a:rPr>
              <a:t>Control flow testing is a type of structural testing that uses the </a:t>
            </a:r>
            <a:r>
              <a:rPr lang="en-US" sz="2000" b="0" i="0" dirty="0" err="1">
                <a:solidFill>
                  <a:srgbClr val="273239"/>
                </a:solidFill>
                <a:effectLst/>
                <a:latin typeface="urw-din"/>
              </a:rPr>
              <a:t>programs’s</a:t>
            </a:r>
            <a:r>
              <a:rPr lang="en-US" sz="2000" b="0" i="0" dirty="0">
                <a:solidFill>
                  <a:srgbClr val="273239"/>
                </a:solidFill>
                <a:effectLst/>
                <a:latin typeface="urw-din"/>
              </a:rPr>
              <a:t> control flow as a model. The entire code, design and structure of the software have to be known for this type of testing. </a:t>
            </a:r>
            <a:endParaRPr lang="en-IN" sz="2000" dirty="0"/>
          </a:p>
        </p:txBody>
      </p:sp>
      <p:sp>
        <p:nvSpPr>
          <p:cNvPr id="5" name="TextBox 4">
            <a:extLst>
              <a:ext uri="{FF2B5EF4-FFF2-40B4-BE49-F238E27FC236}">
                <a16:creationId xmlns:a16="http://schemas.microsoft.com/office/drawing/2014/main" id="{2D9F653B-CB97-4B3E-BE5A-B75B7E82205D}"/>
              </a:ext>
            </a:extLst>
          </p:cNvPr>
          <p:cNvSpPr txBox="1"/>
          <p:nvPr/>
        </p:nvSpPr>
        <p:spPr>
          <a:xfrm>
            <a:off x="0" y="1225929"/>
            <a:ext cx="11999742" cy="1015663"/>
          </a:xfrm>
          <a:prstGeom prst="rect">
            <a:avLst/>
          </a:prstGeom>
          <a:noFill/>
        </p:spPr>
        <p:txBody>
          <a:bodyPr wrap="square">
            <a:spAutoFit/>
          </a:bodyPr>
          <a:lstStyle/>
          <a:p>
            <a:r>
              <a:rPr lang="en-US" sz="2000" b="1" i="0" dirty="0">
                <a:solidFill>
                  <a:srgbClr val="273239"/>
                </a:solidFill>
                <a:effectLst/>
                <a:latin typeface="urw-din"/>
              </a:rPr>
              <a:t>Data Flow Testing:</a:t>
            </a:r>
            <a:r>
              <a:rPr lang="en-US" sz="2000" dirty="0"/>
              <a:t/>
            </a:r>
            <a:br>
              <a:rPr lang="en-US" sz="2000" dirty="0"/>
            </a:br>
            <a:r>
              <a:rPr lang="en-US" sz="2000" b="0" i="0" dirty="0">
                <a:solidFill>
                  <a:srgbClr val="273239"/>
                </a:solidFill>
                <a:effectLst/>
                <a:latin typeface="urw-din"/>
              </a:rPr>
              <a:t>It uses the control flow graph to explore the unreasonable things that can happen to data.</a:t>
            </a:r>
            <a:r>
              <a:rPr lang="en-US" sz="2000" dirty="0"/>
              <a:t/>
            </a:r>
            <a:br>
              <a:rPr lang="en-US" sz="2000" dirty="0"/>
            </a:br>
            <a:r>
              <a:rPr lang="en-US" sz="2000" b="0" i="0" dirty="0">
                <a:solidFill>
                  <a:srgbClr val="273239"/>
                </a:solidFill>
                <a:effectLst/>
                <a:latin typeface="urw-din"/>
              </a:rPr>
              <a:t>The detection of data flow anomalies are based on the associations between values and variables</a:t>
            </a:r>
            <a:r>
              <a:rPr lang="en-US" b="0" i="0" dirty="0">
                <a:solidFill>
                  <a:srgbClr val="273239"/>
                </a:solidFill>
                <a:effectLst/>
                <a:latin typeface="urw-din"/>
              </a:rPr>
              <a:t>.</a:t>
            </a:r>
            <a:endParaRPr lang="en-IN" dirty="0"/>
          </a:p>
        </p:txBody>
      </p:sp>
      <p:sp>
        <p:nvSpPr>
          <p:cNvPr id="7" name="TextBox 6">
            <a:extLst>
              <a:ext uri="{FF2B5EF4-FFF2-40B4-BE49-F238E27FC236}">
                <a16:creationId xmlns:a16="http://schemas.microsoft.com/office/drawing/2014/main" id="{74223A24-AF25-41D2-B993-3AF3CA83C2C7}"/>
              </a:ext>
            </a:extLst>
          </p:cNvPr>
          <p:cNvSpPr txBox="1"/>
          <p:nvPr/>
        </p:nvSpPr>
        <p:spPr>
          <a:xfrm>
            <a:off x="0" y="2451859"/>
            <a:ext cx="11999742" cy="1384995"/>
          </a:xfrm>
          <a:prstGeom prst="rect">
            <a:avLst/>
          </a:prstGeom>
          <a:noFill/>
        </p:spPr>
        <p:txBody>
          <a:bodyPr wrap="square">
            <a:spAutoFit/>
          </a:bodyPr>
          <a:lstStyle/>
          <a:p>
            <a:r>
              <a:rPr lang="en-US" sz="2000" b="1" i="0" dirty="0">
                <a:solidFill>
                  <a:srgbClr val="273239"/>
                </a:solidFill>
                <a:effectLst/>
                <a:latin typeface="urw-din"/>
              </a:rPr>
              <a:t>Slice Based Testing:</a:t>
            </a:r>
            <a:r>
              <a:rPr lang="en-US" sz="2000" dirty="0"/>
              <a:t/>
            </a:r>
            <a:br>
              <a:rPr lang="en-US" sz="2000" dirty="0"/>
            </a:br>
            <a:r>
              <a:rPr lang="en-US" sz="2000" b="0" i="0" dirty="0">
                <a:solidFill>
                  <a:srgbClr val="273239"/>
                </a:solidFill>
                <a:effectLst/>
                <a:latin typeface="urw-din"/>
              </a:rPr>
              <a:t>It was originally proposed by Weiser and Gallagher for the software maintenance. It is useful for software debugging, software maintenance, program understanding and quantification of functional cohesion. It divides the program into different slices and tests that slice which can </a:t>
            </a:r>
            <a:r>
              <a:rPr lang="en-US" sz="2400" b="0" i="0" dirty="0">
                <a:solidFill>
                  <a:srgbClr val="273239"/>
                </a:solidFill>
                <a:effectLst/>
                <a:latin typeface="urw-din"/>
              </a:rPr>
              <a:t>majorly</a:t>
            </a:r>
            <a:r>
              <a:rPr lang="en-US" sz="2000" b="0" i="0" dirty="0">
                <a:solidFill>
                  <a:srgbClr val="273239"/>
                </a:solidFill>
                <a:effectLst/>
                <a:latin typeface="urw-din"/>
              </a:rPr>
              <a:t> affect the entire software.</a:t>
            </a:r>
            <a:endParaRPr lang="en-IN" sz="2000" dirty="0"/>
          </a:p>
        </p:txBody>
      </p:sp>
      <p:sp>
        <p:nvSpPr>
          <p:cNvPr id="9" name="TextBox 8">
            <a:extLst>
              <a:ext uri="{FF2B5EF4-FFF2-40B4-BE49-F238E27FC236}">
                <a16:creationId xmlns:a16="http://schemas.microsoft.com/office/drawing/2014/main" id="{14097530-2A2C-4BB1-AADA-20B74AB34DA3}"/>
              </a:ext>
            </a:extLst>
          </p:cNvPr>
          <p:cNvSpPr txBox="1"/>
          <p:nvPr/>
        </p:nvSpPr>
        <p:spPr>
          <a:xfrm>
            <a:off x="151227" y="4097944"/>
            <a:ext cx="11848515" cy="1938992"/>
          </a:xfrm>
          <a:prstGeom prst="rect">
            <a:avLst/>
          </a:prstGeom>
          <a:noFill/>
        </p:spPr>
        <p:txBody>
          <a:bodyPr wrap="square">
            <a:spAutoFit/>
          </a:bodyPr>
          <a:lstStyle/>
          <a:p>
            <a:r>
              <a:rPr lang="en-US" sz="2400" b="1" i="0" dirty="0">
                <a:solidFill>
                  <a:srgbClr val="273239"/>
                </a:solidFill>
                <a:effectLst/>
                <a:latin typeface="urw-din"/>
              </a:rPr>
              <a:t>Mutation Testing:</a:t>
            </a:r>
            <a:r>
              <a:rPr lang="en-US" sz="2400" dirty="0"/>
              <a:t/>
            </a:r>
            <a:br>
              <a:rPr lang="en-US" sz="2400" dirty="0"/>
            </a:br>
            <a:r>
              <a:rPr lang="en-US" sz="2400" b="0" i="0" dirty="0">
                <a:solidFill>
                  <a:srgbClr val="273239"/>
                </a:solidFill>
                <a:effectLst/>
                <a:latin typeface="urw-din"/>
              </a:rPr>
              <a:t>Mutation Testing is a type of Software Testing that is performed to design new software tests and also evaluate the quality of already existing software tests. Mutation testing is related to modification a program in small ways. It focuses to help the tester develop effective tests or locate weaknesses in the test data used for the program.</a:t>
            </a:r>
            <a:endParaRPr lang="en-IN" sz="2400" dirty="0"/>
          </a:p>
        </p:txBody>
      </p:sp>
    </p:spTree>
    <p:extLst>
      <p:ext uri="{BB962C8B-B14F-4D97-AF65-F5344CB8AC3E}">
        <p14:creationId xmlns:p14="http://schemas.microsoft.com/office/powerpoint/2010/main" val="24972888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F2F478-C036-4621-8B73-4E281348FCEC}"/>
              </a:ext>
            </a:extLst>
          </p:cNvPr>
          <p:cNvSpPr txBox="1"/>
          <p:nvPr/>
        </p:nvSpPr>
        <p:spPr>
          <a:xfrm>
            <a:off x="573257" y="191481"/>
            <a:ext cx="11271739" cy="2862322"/>
          </a:xfrm>
          <a:prstGeom prst="rect">
            <a:avLst/>
          </a:prstGeom>
          <a:noFill/>
        </p:spPr>
        <p:txBody>
          <a:bodyPr wrap="square">
            <a:spAutoFit/>
          </a:bodyPr>
          <a:lstStyle/>
          <a:p>
            <a:pPr algn="l" fontAlgn="base"/>
            <a:r>
              <a:rPr lang="en-US" sz="2000" b="1" i="0" dirty="0">
                <a:solidFill>
                  <a:srgbClr val="273239"/>
                </a:solidFill>
                <a:effectLst/>
                <a:latin typeface="urw-din"/>
              </a:rPr>
              <a:t>Advantages of Structural Testing:</a:t>
            </a:r>
            <a:endParaRPr lang="en-US" sz="2000" b="0" i="0" dirty="0">
              <a:solidFill>
                <a:srgbClr val="273239"/>
              </a:solidFill>
              <a:effectLst/>
              <a:latin typeface="urw-din"/>
            </a:endParaRPr>
          </a:p>
          <a:p>
            <a:pPr algn="l" fontAlgn="base">
              <a:buFont typeface="Arial" panose="020B0604020202020204" pitchFamily="34" charset="0"/>
              <a:buChar char="•"/>
            </a:pPr>
            <a:r>
              <a:rPr lang="en-US" sz="2000" b="0" i="0" dirty="0">
                <a:solidFill>
                  <a:srgbClr val="273239"/>
                </a:solidFill>
                <a:effectLst/>
                <a:latin typeface="urw-din"/>
              </a:rPr>
              <a:t>It provides thorough testing of the software.</a:t>
            </a:r>
          </a:p>
          <a:p>
            <a:pPr algn="l" fontAlgn="base">
              <a:buFont typeface="Arial" panose="020B0604020202020204" pitchFamily="34" charset="0"/>
              <a:buChar char="•"/>
            </a:pPr>
            <a:r>
              <a:rPr lang="en-US" sz="2000" b="0" i="0" dirty="0">
                <a:solidFill>
                  <a:srgbClr val="273239"/>
                </a:solidFill>
                <a:effectLst/>
                <a:latin typeface="urw-din"/>
              </a:rPr>
              <a:t>It helps in finding out defects at an early stage.</a:t>
            </a:r>
          </a:p>
          <a:p>
            <a:pPr algn="l" fontAlgn="base">
              <a:buFont typeface="Arial" panose="020B0604020202020204" pitchFamily="34" charset="0"/>
              <a:buChar char="•"/>
            </a:pPr>
            <a:r>
              <a:rPr lang="en-US" sz="2000" b="0" i="0" dirty="0">
                <a:solidFill>
                  <a:srgbClr val="273239"/>
                </a:solidFill>
                <a:effectLst/>
                <a:latin typeface="urw-din"/>
              </a:rPr>
              <a:t>It helps in elimination of dead code.</a:t>
            </a:r>
          </a:p>
          <a:p>
            <a:pPr algn="l" fontAlgn="base">
              <a:buFont typeface="Arial" panose="020B0604020202020204" pitchFamily="34" charset="0"/>
              <a:buChar char="•"/>
            </a:pPr>
            <a:r>
              <a:rPr lang="en-US" sz="2000" b="0" i="0" dirty="0">
                <a:solidFill>
                  <a:srgbClr val="273239"/>
                </a:solidFill>
                <a:effectLst/>
                <a:latin typeface="urw-din"/>
              </a:rPr>
              <a:t>It is not time consuming as it is mostly automated.</a:t>
            </a:r>
          </a:p>
          <a:p>
            <a:pPr algn="l" fontAlgn="base"/>
            <a:r>
              <a:rPr lang="en-US" sz="2000" b="1" i="0" dirty="0">
                <a:solidFill>
                  <a:srgbClr val="273239"/>
                </a:solidFill>
                <a:effectLst/>
                <a:latin typeface="urw-din"/>
              </a:rPr>
              <a:t>Disadvantages of Structural Testing:</a:t>
            </a:r>
            <a:endParaRPr lang="en-US" sz="2000" b="0" i="0" dirty="0">
              <a:solidFill>
                <a:srgbClr val="273239"/>
              </a:solidFill>
              <a:effectLst/>
              <a:latin typeface="urw-din"/>
            </a:endParaRPr>
          </a:p>
          <a:p>
            <a:pPr algn="l" fontAlgn="base">
              <a:buFont typeface="Arial" panose="020B0604020202020204" pitchFamily="34" charset="0"/>
              <a:buChar char="•"/>
            </a:pPr>
            <a:r>
              <a:rPr lang="en-US" sz="2000" b="0" i="0" dirty="0">
                <a:solidFill>
                  <a:srgbClr val="273239"/>
                </a:solidFill>
                <a:effectLst/>
                <a:latin typeface="urw-din"/>
              </a:rPr>
              <a:t>It requires knowledge of the code to perform test.</a:t>
            </a:r>
          </a:p>
          <a:p>
            <a:pPr algn="l" fontAlgn="base">
              <a:buFont typeface="Arial" panose="020B0604020202020204" pitchFamily="34" charset="0"/>
              <a:buChar char="•"/>
            </a:pPr>
            <a:r>
              <a:rPr lang="en-US" sz="2000" b="0" i="0" dirty="0">
                <a:solidFill>
                  <a:srgbClr val="273239"/>
                </a:solidFill>
                <a:effectLst/>
                <a:latin typeface="urw-din"/>
              </a:rPr>
              <a:t>It requires training in the tool used for testing.</a:t>
            </a:r>
          </a:p>
          <a:p>
            <a:pPr algn="l" fontAlgn="base">
              <a:buFont typeface="Arial" panose="020B0604020202020204" pitchFamily="34" charset="0"/>
              <a:buChar char="•"/>
            </a:pPr>
            <a:r>
              <a:rPr lang="en-US" sz="2000" b="0" i="0" dirty="0">
                <a:solidFill>
                  <a:srgbClr val="273239"/>
                </a:solidFill>
                <a:effectLst/>
                <a:latin typeface="urw-din"/>
              </a:rPr>
              <a:t>Sometimes it is expensive.</a:t>
            </a:r>
          </a:p>
        </p:txBody>
      </p:sp>
      <p:sp>
        <p:nvSpPr>
          <p:cNvPr id="5" name="TextBox 4">
            <a:extLst>
              <a:ext uri="{FF2B5EF4-FFF2-40B4-BE49-F238E27FC236}">
                <a16:creationId xmlns:a16="http://schemas.microsoft.com/office/drawing/2014/main" id="{8C5F3B27-0B00-4A6E-91C7-61E287D5DD65}"/>
              </a:ext>
            </a:extLst>
          </p:cNvPr>
          <p:cNvSpPr txBox="1"/>
          <p:nvPr/>
        </p:nvSpPr>
        <p:spPr>
          <a:xfrm>
            <a:off x="418513" y="3235459"/>
            <a:ext cx="6098344" cy="1938992"/>
          </a:xfrm>
          <a:prstGeom prst="rect">
            <a:avLst/>
          </a:prstGeom>
          <a:noFill/>
        </p:spPr>
        <p:txBody>
          <a:bodyPr wrap="square">
            <a:spAutoFit/>
          </a:bodyPr>
          <a:lstStyle/>
          <a:p>
            <a:pPr algn="l" fontAlgn="base"/>
            <a:r>
              <a:rPr lang="en-US" sz="2400" b="1" i="0" dirty="0">
                <a:solidFill>
                  <a:srgbClr val="273239"/>
                </a:solidFill>
                <a:effectLst/>
                <a:latin typeface="urw-din"/>
              </a:rPr>
              <a:t>Structural Testing Tools:</a:t>
            </a:r>
            <a:endParaRPr lang="en-US" sz="2400" b="0" i="0" dirty="0">
              <a:solidFill>
                <a:srgbClr val="273239"/>
              </a:solidFill>
              <a:effectLst/>
              <a:latin typeface="urw-din"/>
            </a:endParaRPr>
          </a:p>
          <a:p>
            <a:pPr algn="l" fontAlgn="base">
              <a:buFont typeface="Arial" panose="020B0604020202020204" pitchFamily="34" charset="0"/>
              <a:buChar char="•"/>
            </a:pPr>
            <a:r>
              <a:rPr lang="en-US" sz="2400" b="0" i="0" dirty="0" err="1">
                <a:solidFill>
                  <a:srgbClr val="273239"/>
                </a:solidFill>
                <a:effectLst/>
                <a:latin typeface="urw-din"/>
              </a:rPr>
              <a:t>JBehave</a:t>
            </a:r>
            <a:endParaRPr lang="en-US" sz="2400" b="0" i="0" dirty="0">
              <a:solidFill>
                <a:srgbClr val="273239"/>
              </a:solidFill>
              <a:effectLst/>
              <a:latin typeface="urw-din"/>
            </a:endParaRPr>
          </a:p>
          <a:p>
            <a:pPr algn="l" fontAlgn="base">
              <a:buFont typeface="Arial" panose="020B0604020202020204" pitchFamily="34" charset="0"/>
              <a:buChar char="•"/>
            </a:pPr>
            <a:r>
              <a:rPr lang="en-US" sz="2400" b="0" i="0" dirty="0">
                <a:solidFill>
                  <a:srgbClr val="273239"/>
                </a:solidFill>
                <a:effectLst/>
                <a:latin typeface="urw-din"/>
              </a:rPr>
              <a:t>Cucumber</a:t>
            </a:r>
          </a:p>
          <a:p>
            <a:pPr algn="l" fontAlgn="base">
              <a:buFont typeface="Arial" panose="020B0604020202020204" pitchFamily="34" charset="0"/>
              <a:buChar char="•"/>
            </a:pPr>
            <a:r>
              <a:rPr lang="en-US" sz="2400" b="0" i="0" dirty="0">
                <a:solidFill>
                  <a:srgbClr val="273239"/>
                </a:solidFill>
                <a:effectLst/>
                <a:latin typeface="urw-din"/>
              </a:rPr>
              <a:t>Junit</a:t>
            </a:r>
          </a:p>
          <a:p>
            <a:pPr algn="l" fontAlgn="base">
              <a:buFont typeface="Arial" panose="020B0604020202020204" pitchFamily="34" charset="0"/>
              <a:buChar char="•"/>
            </a:pPr>
            <a:r>
              <a:rPr lang="en-US" sz="2400" b="0" i="0" dirty="0" err="1">
                <a:solidFill>
                  <a:srgbClr val="273239"/>
                </a:solidFill>
                <a:effectLst/>
                <a:latin typeface="urw-din"/>
              </a:rPr>
              <a:t>Cfix</a:t>
            </a:r>
            <a:endParaRPr lang="en-US" sz="2400" b="0" i="0" dirty="0">
              <a:solidFill>
                <a:srgbClr val="273239"/>
              </a:solidFill>
              <a:effectLst/>
              <a:latin typeface="urw-din"/>
            </a:endParaRPr>
          </a:p>
        </p:txBody>
      </p:sp>
    </p:spTree>
    <p:extLst>
      <p:ext uri="{BB962C8B-B14F-4D97-AF65-F5344CB8AC3E}">
        <p14:creationId xmlns:p14="http://schemas.microsoft.com/office/powerpoint/2010/main" val="242400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3B3B-511C-498F-BCA3-01ECD549DE99}"/>
              </a:ext>
            </a:extLst>
          </p:cNvPr>
          <p:cNvSpPr>
            <a:spLocks noGrp="1"/>
          </p:cNvSpPr>
          <p:nvPr>
            <p:ph type="title"/>
          </p:nvPr>
        </p:nvSpPr>
        <p:spPr>
          <a:xfrm>
            <a:off x="5562600" y="274638"/>
            <a:ext cx="4648200" cy="1143000"/>
          </a:xfrm>
        </p:spPr>
        <p:style>
          <a:lnRef idx="3">
            <a:schemeClr val="lt1"/>
          </a:lnRef>
          <a:fillRef idx="1">
            <a:schemeClr val="accent1"/>
          </a:fillRef>
          <a:effectRef idx="1">
            <a:schemeClr val="accent1"/>
          </a:effectRef>
          <a:fontRef idx="minor">
            <a:schemeClr val="lt1"/>
          </a:fontRef>
        </p:style>
        <p:txBody>
          <a:bodyPr rtlCol="0">
            <a:normAutofit fontScale="90000"/>
          </a:bodyPr>
          <a:lstStyle/>
          <a:p>
            <a:pPr>
              <a:defRPr/>
            </a:pPr>
            <a:r>
              <a:rPr lang="en-IN" sz="4000" b="1" dirty="0">
                <a:solidFill>
                  <a:schemeClr val="tx1">
                    <a:lumMod val="95000"/>
                    <a:lumOff val="5000"/>
                  </a:schemeClr>
                </a:solidFill>
              </a:rPr>
              <a:t>Create use case model</a:t>
            </a:r>
          </a:p>
        </p:txBody>
      </p:sp>
      <p:sp>
        <p:nvSpPr>
          <p:cNvPr id="3" name="Content Placeholder 2">
            <a:extLst>
              <a:ext uri="{FF2B5EF4-FFF2-40B4-BE49-F238E27FC236}">
                <a16:creationId xmlns:a16="http://schemas.microsoft.com/office/drawing/2014/main" id="{E2F64D3A-7874-4990-ADC3-8094A3EEFEFD}"/>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First step is to identify the actors interacting with the system. We should then write the use case and draw the use case diagram.</a:t>
            </a:r>
            <a:endParaRPr lang="en-IN" dirty="0"/>
          </a:p>
          <a:p>
            <a:pPr marL="0" indent="0">
              <a:buNone/>
              <a:defRPr/>
            </a:pPr>
            <a:endParaRPr lang="en-US" dirty="0"/>
          </a:p>
        </p:txBody>
      </p:sp>
      <p:pic>
        <p:nvPicPr>
          <p:cNvPr id="18436" name="Picture 2" descr="Best Private University in Mathura, Uttar Pradesh(UP), India">
            <a:extLst>
              <a:ext uri="{FF2B5EF4-FFF2-40B4-BE49-F238E27FC236}">
                <a16:creationId xmlns:a16="http://schemas.microsoft.com/office/drawing/2014/main" id="{4D636256-7A79-4D09-924A-CB2DCB840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4"/>
            <a:ext cx="39624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375" y="519646"/>
            <a:ext cx="8818418" cy="326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2003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4800"/>
            <a:ext cx="8991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1941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76201"/>
            <a:ext cx="8686799"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4690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
            <a:ext cx="86868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6281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5299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228600"/>
            <a:ext cx="90678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4872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1" y="0"/>
            <a:ext cx="883919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8048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5327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89154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714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152401"/>
            <a:ext cx="6781800" cy="646331"/>
          </a:xfrm>
          <a:prstGeom prst="rect">
            <a:avLst/>
          </a:prstGeom>
        </p:spPr>
        <p:txBody>
          <a:bodyPr wrap="square">
            <a:spAutoFit/>
          </a:bodyPr>
          <a:lstStyle/>
          <a:p>
            <a:pPr algn="ctr" fontAlgn="base"/>
            <a:r>
              <a:rPr lang="en-IN" sz="3600" b="1" dirty="0">
                <a:solidFill>
                  <a:srgbClr val="FF0000"/>
                </a:solidFill>
              </a:rPr>
              <a:t>Cyclomatic Complexity</a:t>
            </a:r>
          </a:p>
        </p:txBody>
      </p:sp>
      <p:sp>
        <p:nvSpPr>
          <p:cNvPr id="3" name="Rectangle 2"/>
          <p:cNvSpPr/>
          <p:nvPr/>
        </p:nvSpPr>
        <p:spPr>
          <a:xfrm>
            <a:off x="1828800" y="990601"/>
            <a:ext cx="8686800" cy="1323439"/>
          </a:xfrm>
          <a:prstGeom prst="rect">
            <a:avLst/>
          </a:prstGeom>
        </p:spPr>
        <p:txBody>
          <a:bodyPr wrap="square">
            <a:spAutoFit/>
          </a:bodyPr>
          <a:lstStyle/>
          <a:p>
            <a:r>
              <a:rPr lang="en-US" sz="2000" b="1" dirty="0"/>
              <a:t>Cyclomatic complexity of a code section is the quantitative measure of the number of linearly independent paths in it. It is a software metric used to indicate the complexity of a program. It is computed using the Control Flow Graph of the program. </a:t>
            </a:r>
            <a:endParaRPr lang="en-IN" sz="2000" b="1" dirty="0"/>
          </a:p>
        </p:txBody>
      </p:sp>
      <p:sp>
        <p:nvSpPr>
          <p:cNvPr id="4" name="Rectangle 3"/>
          <p:cNvSpPr/>
          <p:nvPr/>
        </p:nvSpPr>
        <p:spPr>
          <a:xfrm>
            <a:off x="1794164" y="2743200"/>
            <a:ext cx="8264236" cy="1477328"/>
          </a:xfrm>
          <a:prstGeom prst="rect">
            <a:avLst/>
          </a:prstGeom>
        </p:spPr>
        <p:txBody>
          <a:bodyPr wrap="square">
            <a:spAutoFit/>
          </a:bodyPr>
          <a:lstStyle/>
          <a:p>
            <a:pPr fontAlgn="base"/>
            <a:r>
              <a:rPr lang="en-US" b="1" i="1" dirty="0"/>
              <a:t>V(G) = E – N + 2P</a:t>
            </a:r>
            <a:endParaRPr lang="en-US" i="1" dirty="0"/>
          </a:p>
          <a:p>
            <a:pPr fontAlgn="base"/>
            <a:r>
              <a:rPr lang="en-US" i="1" dirty="0"/>
              <a:t>where,</a:t>
            </a:r>
            <a:br>
              <a:rPr lang="en-US" i="1" dirty="0"/>
            </a:br>
            <a:r>
              <a:rPr lang="en-US" i="1" dirty="0"/>
              <a:t>E = the number of edges in the control flow graph</a:t>
            </a:r>
            <a:br>
              <a:rPr lang="en-US" i="1" dirty="0"/>
            </a:br>
            <a:r>
              <a:rPr lang="en-US" i="1" dirty="0"/>
              <a:t>N = the number of nodes in the control flow graph</a:t>
            </a:r>
            <a:br>
              <a:rPr lang="en-US" i="1" dirty="0"/>
            </a:br>
            <a:r>
              <a:rPr lang="en-US" i="1" dirty="0"/>
              <a:t>P = the number of connected components</a:t>
            </a:r>
          </a:p>
        </p:txBody>
      </p:sp>
    </p:spTree>
    <p:extLst>
      <p:ext uri="{BB962C8B-B14F-4D97-AF65-F5344CB8AC3E}">
        <p14:creationId xmlns:p14="http://schemas.microsoft.com/office/powerpoint/2010/main" val="183319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248D00C-8EEE-4F03-8A31-D0BF1EFADFB7}"/>
              </a:ext>
            </a:extLst>
          </p:cNvPr>
          <p:cNvSpPr>
            <a:spLocks noGrp="1" noChangeArrowheads="1"/>
          </p:cNvSpPr>
          <p:nvPr>
            <p:ph type="title"/>
          </p:nvPr>
        </p:nvSpPr>
        <p:spPr/>
        <p:txBody>
          <a:bodyPr/>
          <a:lstStyle/>
          <a:p>
            <a:pPr eaLnBrk="1" hangingPunct="1"/>
            <a:endParaRPr lang="en-US" altLang="en-US"/>
          </a:p>
        </p:txBody>
      </p:sp>
      <p:sp>
        <p:nvSpPr>
          <p:cNvPr id="47107" name="Footer Placeholder 3">
            <a:extLst>
              <a:ext uri="{FF2B5EF4-FFF2-40B4-BE49-F238E27FC236}">
                <a16:creationId xmlns:a16="http://schemas.microsoft.com/office/drawing/2014/main" id="{A7730606-BFA6-474A-9745-9ADF2FBEB441}"/>
              </a:ext>
            </a:extLst>
          </p:cNvPr>
          <p:cNvSpPr>
            <a:spLocks noGrp="1"/>
          </p:cNvSpPr>
          <p:nvPr>
            <p:ph type="ftr" sz="quarter" idx="11"/>
          </p:nvPr>
        </p:nvSpPr>
        <p:spPr/>
        <p:txBody>
          <a:bodyPr/>
          <a:lstStyle/>
          <a:p>
            <a:pPr>
              <a:defRPr/>
            </a:pPr>
            <a:r>
              <a:rPr lang="en-US"/>
              <a:t>OO Design</a:t>
            </a:r>
          </a:p>
        </p:txBody>
      </p:sp>
      <p:sp>
        <p:nvSpPr>
          <p:cNvPr id="47108" name="Slide Number Placeholder 4">
            <a:extLst>
              <a:ext uri="{FF2B5EF4-FFF2-40B4-BE49-F238E27FC236}">
                <a16:creationId xmlns:a16="http://schemas.microsoft.com/office/drawing/2014/main" id="{21ACC52F-6C2D-4E25-BFA0-2A3CBFE65ACD}"/>
              </a:ext>
            </a:extLst>
          </p:cNvPr>
          <p:cNvSpPr>
            <a:spLocks noGrp="1"/>
          </p:cNvSpPr>
          <p:nvPr>
            <p:ph type="sldNum" sz="quarter" idx="12"/>
          </p:nvPr>
        </p:nvSpPr>
        <p:spPr/>
        <p:txBody>
          <a:bodyPr/>
          <a:lstStyle/>
          <a:p>
            <a:pPr>
              <a:defRPr/>
            </a:pPr>
            <a:fld id="{B4F86A24-B07A-41EE-9E3F-7D4AA742E8F6}" type="slidenum">
              <a:rPr lang="en-US"/>
              <a:pPr>
                <a:defRPr/>
              </a:pPr>
              <a:t>17</a:t>
            </a:fld>
            <a:endParaRPr lang="en-US"/>
          </a:p>
        </p:txBody>
      </p:sp>
      <p:pic>
        <p:nvPicPr>
          <p:cNvPr id="19461" name="Picture 3">
            <a:extLst>
              <a:ext uri="{FF2B5EF4-FFF2-40B4-BE49-F238E27FC236}">
                <a16:creationId xmlns:a16="http://schemas.microsoft.com/office/drawing/2014/main" id="{A7FC5FB9-2AE2-4A8E-BBD8-E3D599B2F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19462" name="TextBox 8">
            <a:extLst>
              <a:ext uri="{FF2B5EF4-FFF2-40B4-BE49-F238E27FC236}">
                <a16:creationId xmlns:a16="http://schemas.microsoft.com/office/drawing/2014/main" id="{64D5E6C9-F000-4567-8B20-8B9F3F69E96F}"/>
              </a:ext>
            </a:extLst>
          </p:cNvPr>
          <p:cNvSpPr txBox="1">
            <a:spLocks noChangeArrowheads="1"/>
          </p:cNvSpPr>
          <p:nvPr/>
        </p:nvSpPr>
        <p:spPr bwMode="auto">
          <a:xfrm>
            <a:off x="8305800" y="5638800"/>
            <a:ext cx="2362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t>Use Case Diagram of Library Management System</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31620"/>
            <a:ext cx="9144000"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9003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067799" cy="678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420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831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66DE2-7BBA-4391-A29A-EF2436375ADB}"/>
              </a:ext>
            </a:extLst>
          </p:cNvPr>
          <p:cNvPicPr>
            <a:picLocks noChangeAspect="1"/>
          </p:cNvPicPr>
          <p:nvPr/>
        </p:nvPicPr>
        <p:blipFill>
          <a:blip r:embed="rId2"/>
          <a:stretch>
            <a:fillRect/>
          </a:stretch>
        </p:blipFill>
        <p:spPr>
          <a:xfrm>
            <a:off x="1666875" y="1097280"/>
            <a:ext cx="8858250" cy="3698557"/>
          </a:xfrm>
          <a:prstGeom prst="rect">
            <a:avLst/>
          </a:prstGeom>
        </p:spPr>
      </p:pic>
    </p:spTree>
    <p:extLst>
      <p:ext uri="{BB962C8B-B14F-4D97-AF65-F5344CB8AC3E}">
        <p14:creationId xmlns:p14="http://schemas.microsoft.com/office/powerpoint/2010/main" val="36533352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6200"/>
            <a:ext cx="86868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1700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AF7AB-3330-4534-84A3-92289052541B}"/>
              </a:ext>
            </a:extLst>
          </p:cNvPr>
          <p:cNvPicPr>
            <a:picLocks noChangeAspect="1"/>
          </p:cNvPicPr>
          <p:nvPr/>
        </p:nvPicPr>
        <p:blipFill>
          <a:blip r:embed="rId2"/>
          <a:stretch>
            <a:fillRect/>
          </a:stretch>
        </p:blipFill>
        <p:spPr>
          <a:xfrm>
            <a:off x="2024062" y="1281112"/>
            <a:ext cx="8143875" cy="4295775"/>
          </a:xfrm>
          <a:prstGeom prst="rect">
            <a:avLst/>
          </a:prstGeom>
        </p:spPr>
      </p:pic>
    </p:spTree>
    <p:extLst>
      <p:ext uri="{BB962C8B-B14F-4D97-AF65-F5344CB8AC3E}">
        <p14:creationId xmlns:p14="http://schemas.microsoft.com/office/powerpoint/2010/main" val="17935714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95464"/>
            <a:ext cx="74676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3161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89916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8911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8FCAC-3B26-44A5-9F33-3AA0BC8B46D4}"/>
              </a:ext>
            </a:extLst>
          </p:cNvPr>
          <p:cNvPicPr>
            <a:picLocks noChangeAspect="1"/>
          </p:cNvPicPr>
          <p:nvPr/>
        </p:nvPicPr>
        <p:blipFill>
          <a:blip r:embed="rId2"/>
          <a:stretch>
            <a:fillRect/>
          </a:stretch>
        </p:blipFill>
        <p:spPr>
          <a:xfrm>
            <a:off x="2062162" y="562708"/>
            <a:ext cx="8067675" cy="5824024"/>
          </a:xfrm>
          <a:prstGeom prst="rect">
            <a:avLst/>
          </a:prstGeom>
        </p:spPr>
      </p:pic>
    </p:spTree>
    <p:extLst>
      <p:ext uri="{BB962C8B-B14F-4D97-AF65-F5344CB8AC3E}">
        <p14:creationId xmlns:p14="http://schemas.microsoft.com/office/powerpoint/2010/main" val="5693581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Matrix</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In graph matrix based testing, we convert Our flow graph into a square matrix with one row and one column for every node in the graph. </a:t>
            </a:r>
          </a:p>
          <a:p>
            <a:pPr>
              <a:buFont typeface="Wingdings" panose="05000000000000000000" pitchFamily="2" charset="2"/>
              <a:buChar char="v"/>
            </a:pPr>
            <a:r>
              <a:rPr lang="en-US" dirty="0"/>
              <a:t>If the size of graph increases, it becomes difficult to do path tracing manually.</a:t>
            </a:r>
            <a:endParaRPr lang="en-IN" dirty="0"/>
          </a:p>
        </p:txBody>
      </p:sp>
    </p:spTree>
    <p:extLst>
      <p:ext uri="{BB962C8B-B14F-4D97-AF65-F5344CB8AC3E}">
        <p14:creationId xmlns:p14="http://schemas.microsoft.com/office/powerpoint/2010/main" val="334638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9A39-B074-423C-BCE5-2AC34D4B3FAB}"/>
              </a:ext>
            </a:extLst>
          </p:cNvPr>
          <p:cNvSpPr>
            <a:spLocks noGrp="1"/>
          </p:cNvSpPr>
          <p:nvPr>
            <p:ph type="title"/>
          </p:nvPr>
        </p:nvSpPr>
        <p:spPr>
          <a:xfrm>
            <a:off x="6781800" y="274638"/>
            <a:ext cx="3429000" cy="1143000"/>
          </a:xfrm>
        </p:spPr>
        <p:style>
          <a:lnRef idx="3">
            <a:schemeClr val="lt1"/>
          </a:lnRef>
          <a:fillRef idx="1">
            <a:schemeClr val="accent1"/>
          </a:fillRef>
          <a:effectRef idx="1">
            <a:schemeClr val="accent1"/>
          </a:effectRef>
          <a:fontRef idx="minor">
            <a:schemeClr val="lt1"/>
          </a:fontRef>
        </p:style>
        <p:txBody>
          <a:bodyPr rtlCol="0">
            <a:normAutofit/>
          </a:bodyPr>
          <a:lstStyle/>
          <a:p>
            <a:pPr>
              <a:defRPr/>
            </a:pPr>
            <a:r>
              <a:rPr lang="en-US" sz="2800" b="1" dirty="0">
                <a:solidFill>
                  <a:schemeClr val="tx1">
                    <a:lumMod val="95000"/>
                    <a:lumOff val="5000"/>
                  </a:schemeClr>
                </a:solidFill>
              </a:rPr>
              <a:t>Draw activity diagram (If required)</a:t>
            </a:r>
            <a:endParaRPr lang="en-IN" sz="2800" b="1"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AC279B3F-1F0D-475D-A288-BF1C1712F4B2}"/>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r>
              <a:rPr lang="en-US" dirty="0"/>
              <a:t>Activity Diagram illustrate the dynamic nature of a system by modeling the flow of control form activity to activity. An activity represents an operation on some class in the system that results in a change in the </a:t>
            </a:r>
            <a:r>
              <a:rPr lang="en-IN" dirty="0"/>
              <a:t>state of the system.</a:t>
            </a:r>
          </a:p>
          <a:p>
            <a:pPr>
              <a:defRPr/>
            </a:pPr>
            <a:endParaRPr lang="en-US" dirty="0"/>
          </a:p>
          <a:p>
            <a:pPr marL="0" indent="0">
              <a:buNone/>
              <a:defRPr/>
            </a:pPr>
            <a:endParaRPr lang="en-US" dirty="0"/>
          </a:p>
          <a:p>
            <a:pPr>
              <a:defRPr/>
            </a:pPr>
            <a:endParaRPr lang="en-US" dirty="0"/>
          </a:p>
        </p:txBody>
      </p:sp>
      <p:pic>
        <p:nvPicPr>
          <p:cNvPr id="20484" name="Picture 2" descr="Best Private University in Mathura, Uttar Pradesh(UP), India">
            <a:extLst>
              <a:ext uri="{FF2B5EF4-FFF2-40B4-BE49-F238E27FC236}">
                <a16:creationId xmlns:a16="http://schemas.microsoft.com/office/drawing/2014/main" id="{DFDE6555-389B-4A27-AFA0-79CF71AE1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4"/>
            <a:ext cx="39624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t>Process of constructing the Square Matrix leading to computation of </a:t>
            </a:r>
            <a:r>
              <a:rPr lang="en-US" sz="2800" b="1" dirty="0" err="1"/>
              <a:t>Cyclomatic</a:t>
            </a:r>
            <a:r>
              <a:rPr lang="en-US" sz="2800" b="1" dirty="0"/>
              <a:t> Complexity goes like this:</a:t>
            </a:r>
            <a:endParaRPr lang="en-IN" sz="2800" dirty="0"/>
          </a:p>
        </p:txBody>
      </p:sp>
      <p:sp>
        <p:nvSpPr>
          <p:cNvPr id="3" name="Content Placeholder 2"/>
          <p:cNvSpPr>
            <a:spLocks noGrp="1"/>
          </p:cNvSpPr>
          <p:nvPr>
            <p:ph idx="1"/>
          </p:nvPr>
        </p:nvSpPr>
        <p:spPr/>
        <p:txBody>
          <a:bodyPr/>
          <a:lstStyle/>
          <a:p>
            <a:pPr fontAlgn="base"/>
            <a:r>
              <a:rPr lang="en-US" b="1" dirty="0"/>
              <a:t>Step  1:</a:t>
            </a:r>
            <a:r>
              <a:rPr lang="en-US" dirty="0"/>
              <a:t> Start from the following basic Flow Graph as an example of an input</a:t>
            </a:r>
          </a:p>
          <a:p>
            <a:pPr fontAlgn="base"/>
            <a:endParaRPr lang="en-US" dirty="0"/>
          </a:p>
          <a:p>
            <a:pPr marL="0" indent="0" fontAlgn="base">
              <a:buNone/>
            </a:pPr>
            <a:r>
              <a:rPr lang="en-US" dirty="0"/>
              <a:t> </a:t>
            </a:r>
          </a:p>
          <a:p>
            <a:pPr marL="0" indent="0">
              <a:buNone/>
            </a:pP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3" y="3124201"/>
            <a:ext cx="70389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5094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2:</a:t>
            </a:r>
            <a:r>
              <a:rPr lang="en-US" dirty="0"/>
              <a:t> Construct its corresponding</a:t>
            </a: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1" y="2086770"/>
            <a:ext cx="6400799"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7699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1" y="1295401"/>
            <a:ext cx="8229599" cy="3839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241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2369"/>
            <a:ext cx="10515600" cy="5684594"/>
          </a:xfrm>
        </p:spPr>
        <p:txBody>
          <a:bodyPr>
            <a:normAutofit/>
          </a:bodyPr>
          <a:lstStyle/>
          <a:p>
            <a:pPr fontAlgn="base"/>
            <a:r>
              <a:rPr lang="en-US" dirty="0"/>
              <a:t>It may be noted that if there are several links between two nodes then ” + ” sign denotes a parallel link.</a:t>
            </a:r>
          </a:p>
          <a:p>
            <a:pPr fontAlgn="base"/>
            <a:r>
              <a:rPr lang="en-US" dirty="0"/>
              <a:t>This is, however, not very useful. Hence we assign a weight to each entry of the graph matrix.</a:t>
            </a:r>
          </a:p>
          <a:p>
            <a:pPr fontAlgn="base"/>
            <a:r>
              <a:rPr lang="en-US" dirty="0"/>
              <a:t>We use ‘1’ to denote that the edge is present and ‘0’ to indicate its absence. Such a matrix is known as a </a:t>
            </a:r>
            <a:r>
              <a:rPr lang="en-US" dirty="0">
                <a:highlight>
                  <a:srgbClr val="FFFF00"/>
                </a:highlight>
              </a:rPr>
              <a:t>connection matrix.</a:t>
            </a:r>
          </a:p>
          <a:p>
            <a:pPr marL="0" indent="0">
              <a:buNone/>
            </a:pPr>
            <a:endParaRPr lang="en-IN" dirty="0"/>
          </a:p>
        </p:txBody>
      </p:sp>
    </p:spTree>
    <p:extLst>
      <p:ext uri="{BB962C8B-B14F-4D97-AF65-F5344CB8AC3E}">
        <p14:creationId xmlns:p14="http://schemas.microsoft.com/office/powerpoint/2010/main" val="24038227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
            </a:r>
            <a:br>
              <a:rPr lang="en-US" dirty="0"/>
            </a:br>
            <a:r>
              <a:rPr lang="en-US" dirty="0"/>
              <a:t/>
            </a:r>
            <a:br>
              <a:rPr lang="en-US" dirty="0"/>
            </a:br>
            <a:r>
              <a:rPr lang="en-US" dirty="0"/>
              <a:t>For above figure connection matrix can be shown as under.</a:t>
            </a:r>
            <a:br>
              <a:rPr lang="en-US" dirty="0"/>
            </a:br>
            <a:r>
              <a:rPr lang="en-US" dirty="0"/>
              <a:t> </a:t>
            </a:r>
            <a:br>
              <a:rPr lang="en-US" dirty="0"/>
            </a:b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1" y="2086770"/>
            <a:ext cx="7543799"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5780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5:</a:t>
            </a:r>
            <a:r>
              <a:rPr lang="en-US" dirty="0"/>
              <a:t> Compute it’s V(G) &amp; draw the matrix again for the same</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977231"/>
            <a:ext cx="83058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1889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6775" y="685801"/>
            <a:ext cx="11615225" cy="1815882"/>
          </a:xfrm>
          <a:prstGeom prst="rect">
            <a:avLst/>
          </a:prstGeom>
        </p:spPr>
        <p:txBody>
          <a:bodyPr wrap="square">
            <a:spAutoFit/>
          </a:bodyPr>
          <a:lstStyle/>
          <a:p>
            <a:pPr fontAlgn="base"/>
            <a:r>
              <a:rPr lang="en-US" sz="2800" dirty="0"/>
              <a:t>i.e., we sum each row of the above matrix. Then, we subtract “1” from each row. We, then, add this result or column of result and add “1” to it.</a:t>
            </a:r>
          </a:p>
          <a:p>
            <a:pPr fontAlgn="base"/>
            <a:r>
              <a:rPr lang="en-US" sz="2800" dirty="0"/>
              <a:t>This gives us V(G).</a:t>
            </a:r>
          </a:p>
          <a:p>
            <a:pPr fontAlgn="base"/>
            <a:r>
              <a:rPr lang="en-US" sz="2800" dirty="0"/>
              <a:t>For above matrix we get V(G) = 2.</a:t>
            </a:r>
          </a:p>
        </p:txBody>
      </p:sp>
    </p:spTree>
    <p:extLst>
      <p:ext uri="{BB962C8B-B14F-4D97-AF65-F5344CB8AC3E}">
        <p14:creationId xmlns:p14="http://schemas.microsoft.com/office/powerpoint/2010/main" val="10444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1"/>
            <a:ext cx="8763000"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8802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74" y="-155380"/>
            <a:ext cx="10515600" cy="1325563"/>
          </a:xfrm>
        </p:spPr>
        <p:txBody>
          <a:bodyPr/>
          <a:lstStyle/>
          <a:p>
            <a:pPr algn="ctr"/>
            <a:r>
              <a:rPr lang="en-US" b="1" dirty="0">
                <a:solidFill>
                  <a:srgbClr val="FF0000"/>
                </a:solidFill>
              </a:rPr>
              <a:t>Decision Table Testing</a:t>
            </a:r>
            <a:endParaRPr lang="en-IN" b="1" dirty="0">
              <a:solidFill>
                <a:srgbClr val="FF0000"/>
              </a:solidFill>
            </a:endParaRPr>
          </a:p>
        </p:txBody>
      </p:sp>
      <p:sp>
        <p:nvSpPr>
          <p:cNvPr id="3" name="Content Placeholder 2"/>
          <p:cNvSpPr>
            <a:spLocks noGrp="1"/>
          </p:cNvSpPr>
          <p:nvPr>
            <p:ph idx="1"/>
          </p:nvPr>
        </p:nvSpPr>
        <p:spPr>
          <a:xfrm>
            <a:off x="182879" y="1491174"/>
            <a:ext cx="11760591" cy="5190979"/>
          </a:xfrm>
        </p:spPr>
        <p:txBody>
          <a:bodyPr>
            <a:normAutofit/>
          </a:bodyPr>
          <a:lstStyle/>
          <a:p>
            <a:pPr algn="just"/>
            <a:r>
              <a:rPr lang="en-US" dirty="0">
                <a:latin typeface="Times New Roman" panose="02020603050405020304" pitchFamily="18" charset="0"/>
                <a:cs typeface="Times New Roman" panose="02020603050405020304" pitchFamily="18" charset="0"/>
              </a:rPr>
              <a:t>Decision table technique is one of the widely used case design techniques for black box testing. This is a systematic approach where various input combinations and their respective system behavior are captured in a tabular form.</a:t>
            </a:r>
          </a:p>
          <a:p>
            <a:pPr algn="just"/>
            <a:r>
              <a:rPr lang="en-US" dirty="0">
                <a:latin typeface="Times New Roman" panose="02020603050405020304" pitchFamily="18" charset="0"/>
                <a:cs typeface="Times New Roman" panose="02020603050405020304" pitchFamily="18" charset="0"/>
              </a:rPr>
              <a:t>That's why it is also known as a cause-effect table. This technique is used to pick the test cases in a systematic manner; it saves the testing time and gives good coverage to the testing area of the software application.</a:t>
            </a:r>
          </a:p>
          <a:p>
            <a:pPr algn="just"/>
            <a:r>
              <a:rPr lang="en-US" dirty="0">
                <a:latin typeface="Times New Roman" panose="02020603050405020304" pitchFamily="18" charset="0"/>
                <a:cs typeface="Times New Roman" panose="02020603050405020304" pitchFamily="18" charset="0"/>
              </a:rPr>
              <a:t>Decision table technique is appropriate for the functions that have a logical relationship between two and more than two inputs.</a:t>
            </a:r>
          </a:p>
          <a:p>
            <a:pPr marL="0" indent="0" algn="just">
              <a:buNone/>
            </a:pPr>
            <a:r>
              <a:rPr lang="en-US" dirty="0">
                <a:latin typeface="Times New Roman" panose="02020603050405020304" pitchFamily="18" charset="0"/>
                <a:cs typeface="Times New Roman" panose="02020603050405020304" pitchFamily="18" charset="0"/>
              </a:rPr>
              <a:t>This technique is related to the correct combination of inputs and determines the result of various combinations of input. To design the test cases by decision table technique, we need to consider conditions as input and actions as 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8139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BD82-84FF-4093-B229-0B6CAFFD58D2}"/>
              </a:ext>
            </a:extLst>
          </p:cNvPr>
          <p:cNvSpPr>
            <a:spLocks noGrp="1"/>
          </p:cNvSpPr>
          <p:nvPr>
            <p:ph type="title"/>
          </p:nvPr>
        </p:nvSpPr>
        <p:spPr>
          <a:xfrm>
            <a:off x="739726" y="182245"/>
            <a:ext cx="10515600" cy="661817"/>
          </a:xfrm>
        </p:spPr>
        <p:txBody>
          <a:bodyPr>
            <a:normAutofit fontScale="90000"/>
          </a:bodyPr>
          <a:lstStyle/>
          <a:p>
            <a:pPr algn="ctr"/>
            <a:r>
              <a:rPr lang="en-IN" b="1" i="0" dirty="0">
                <a:solidFill>
                  <a:srgbClr val="273239"/>
                </a:solidFill>
                <a:effectLst/>
                <a:latin typeface="urw-din"/>
              </a:rPr>
              <a:t>Parts of Decision Tables </a:t>
            </a:r>
            <a:endParaRPr lang="en-IN" dirty="0"/>
          </a:p>
        </p:txBody>
      </p:sp>
      <p:pic>
        <p:nvPicPr>
          <p:cNvPr id="5" name="Content Placeholder 4">
            <a:extLst>
              <a:ext uri="{FF2B5EF4-FFF2-40B4-BE49-F238E27FC236}">
                <a16:creationId xmlns:a16="http://schemas.microsoft.com/office/drawing/2014/main" id="{DE781D13-1F81-4B6E-9C43-24008B70AB47}"/>
              </a:ext>
            </a:extLst>
          </p:cNvPr>
          <p:cNvPicPr>
            <a:picLocks noGrp="1" noChangeAspect="1"/>
          </p:cNvPicPr>
          <p:nvPr>
            <p:ph idx="1"/>
          </p:nvPr>
        </p:nvPicPr>
        <p:blipFill>
          <a:blip r:embed="rId2"/>
          <a:stretch>
            <a:fillRect/>
          </a:stretch>
        </p:blipFill>
        <p:spPr>
          <a:xfrm>
            <a:off x="2208628" y="844062"/>
            <a:ext cx="7019778" cy="2257425"/>
          </a:xfrm>
          <a:prstGeom prst="rect">
            <a:avLst/>
          </a:prstGeom>
        </p:spPr>
      </p:pic>
      <p:sp>
        <p:nvSpPr>
          <p:cNvPr id="7" name="TextBox 6">
            <a:extLst>
              <a:ext uri="{FF2B5EF4-FFF2-40B4-BE49-F238E27FC236}">
                <a16:creationId xmlns:a16="http://schemas.microsoft.com/office/drawing/2014/main" id="{AE4FFEDC-220C-4398-ACD5-BE33A7AB1EA9}"/>
              </a:ext>
            </a:extLst>
          </p:cNvPr>
          <p:cNvSpPr txBox="1"/>
          <p:nvPr/>
        </p:nvSpPr>
        <p:spPr>
          <a:xfrm>
            <a:off x="351692" y="3644253"/>
            <a:ext cx="11226018" cy="2862322"/>
          </a:xfrm>
          <a:prstGeom prst="rect">
            <a:avLst/>
          </a:prstGeom>
          <a:noFill/>
        </p:spPr>
        <p:txBody>
          <a:bodyPr wrap="square">
            <a:spAutoFit/>
          </a:bodyPr>
          <a:lstStyle/>
          <a:p>
            <a:pPr algn="just" fontAlgn="base">
              <a:buFont typeface="+mj-lt"/>
              <a:buAutoNum type="arabicPeriod"/>
            </a:pPr>
            <a:r>
              <a:rPr lang="en-US" sz="2000" b="1" i="0" dirty="0">
                <a:solidFill>
                  <a:srgbClr val="273239"/>
                </a:solidFill>
                <a:effectLst/>
                <a:latin typeface="urw-din"/>
              </a:rPr>
              <a:t>Condition Stubs : </a:t>
            </a:r>
            <a:r>
              <a:rPr lang="en-US" sz="2000" b="0" i="0" dirty="0">
                <a:solidFill>
                  <a:srgbClr val="273239"/>
                </a:solidFill>
                <a:effectLst/>
                <a:latin typeface="urw-din"/>
              </a:rPr>
              <a:t>The conditions are listed in this first upper left part of the decision table that is used to determine a particular action or set of actions.</a:t>
            </a:r>
          </a:p>
          <a:p>
            <a:pPr algn="l" fontAlgn="base">
              <a:buFont typeface="+mj-lt"/>
              <a:buAutoNum type="arabicPeriod"/>
            </a:pPr>
            <a:r>
              <a:rPr lang="en-US" sz="2000" b="1" i="0" dirty="0">
                <a:solidFill>
                  <a:srgbClr val="273239"/>
                </a:solidFill>
                <a:effectLst/>
                <a:latin typeface="urw-din"/>
              </a:rPr>
              <a:t>Action Stubs : </a:t>
            </a:r>
            <a:r>
              <a:rPr lang="en-US" sz="2000" b="0" i="0" dirty="0">
                <a:solidFill>
                  <a:srgbClr val="273239"/>
                </a:solidFill>
                <a:effectLst/>
                <a:latin typeface="urw-din"/>
              </a:rPr>
              <a:t>All the possible actions are given in the first lower left portion (</a:t>
            </a:r>
            <a:r>
              <a:rPr lang="en-US" sz="2000" b="0" i="0" dirty="0" err="1">
                <a:solidFill>
                  <a:srgbClr val="273239"/>
                </a:solidFill>
                <a:effectLst/>
                <a:latin typeface="urw-din"/>
              </a:rPr>
              <a:t>i.e</a:t>
            </a:r>
            <a:r>
              <a:rPr lang="en-US" sz="2000" b="0" i="0" dirty="0">
                <a:solidFill>
                  <a:srgbClr val="273239"/>
                </a:solidFill>
                <a:effectLst/>
                <a:latin typeface="urw-din"/>
              </a:rPr>
              <a:t>, below condition stub) of the decision table.</a:t>
            </a:r>
          </a:p>
          <a:p>
            <a:pPr algn="l" fontAlgn="base">
              <a:buFont typeface="+mj-lt"/>
              <a:buAutoNum type="arabicPeriod"/>
            </a:pPr>
            <a:r>
              <a:rPr lang="en-US" sz="2000" b="1" i="0" dirty="0">
                <a:solidFill>
                  <a:srgbClr val="273239"/>
                </a:solidFill>
                <a:effectLst/>
                <a:latin typeface="urw-din"/>
              </a:rPr>
              <a:t>Condition Entries : </a:t>
            </a:r>
            <a:r>
              <a:rPr lang="en-US" sz="2000" b="0" i="0" dirty="0">
                <a:solidFill>
                  <a:srgbClr val="273239"/>
                </a:solidFill>
                <a:effectLst/>
                <a:latin typeface="urw-din"/>
              </a:rPr>
              <a:t>In the condition entry, the values are inputted in the upper right portion of the decision table.</a:t>
            </a:r>
            <a:r>
              <a:rPr lang="en-US" sz="2000" b="1" i="0" dirty="0">
                <a:solidFill>
                  <a:srgbClr val="273239"/>
                </a:solidFill>
                <a:effectLst/>
                <a:latin typeface="urw-din"/>
              </a:rPr>
              <a:t> </a:t>
            </a:r>
            <a:r>
              <a:rPr lang="en-US" sz="2000" b="0" i="0" dirty="0">
                <a:solidFill>
                  <a:srgbClr val="273239"/>
                </a:solidFill>
                <a:effectLst/>
                <a:latin typeface="urw-din"/>
              </a:rPr>
              <a:t>In the condition entries part of the table, there are multiple rows and columns which are known as Rule.</a:t>
            </a:r>
          </a:p>
          <a:p>
            <a:pPr algn="l" fontAlgn="base">
              <a:buFont typeface="+mj-lt"/>
              <a:buAutoNum type="arabicPeriod"/>
            </a:pPr>
            <a:r>
              <a:rPr lang="en-US" sz="2000" b="1" i="0" dirty="0">
                <a:solidFill>
                  <a:srgbClr val="273239"/>
                </a:solidFill>
                <a:effectLst/>
                <a:latin typeface="urw-din"/>
              </a:rPr>
              <a:t>Action Entries : </a:t>
            </a:r>
            <a:r>
              <a:rPr lang="en-US" sz="2000" b="0" i="0" dirty="0">
                <a:solidFill>
                  <a:srgbClr val="273239"/>
                </a:solidFill>
                <a:effectLst/>
                <a:latin typeface="urw-din"/>
              </a:rPr>
              <a:t> In the action entry, every entry has some associated action or set of actions in the lower right portion of the decision table and these values are called outputs.</a:t>
            </a:r>
          </a:p>
        </p:txBody>
      </p:sp>
    </p:spTree>
    <p:extLst>
      <p:ext uri="{BB962C8B-B14F-4D97-AF65-F5344CB8AC3E}">
        <p14:creationId xmlns:p14="http://schemas.microsoft.com/office/powerpoint/2010/main" val="15128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C700-DE75-4986-B685-2000D1BCA34A}"/>
              </a:ext>
            </a:extLst>
          </p:cNvPr>
          <p:cNvSpPr>
            <a:spLocks noGrp="1"/>
          </p:cNvSpPr>
          <p:nvPr>
            <p:ph type="title"/>
          </p:nvPr>
        </p:nvSpPr>
        <p:spPr>
          <a:xfrm>
            <a:off x="5486400" y="274638"/>
            <a:ext cx="47244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sz="2400" b="1" dirty="0">
                <a:solidFill>
                  <a:schemeClr val="tx1">
                    <a:lumMod val="95000"/>
                    <a:lumOff val="5000"/>
                  </a:schemeClr>
                </a:solidFill>
              </a:rPr>
              <a:t>Activity diagram processing an</a:t>
            </a:r>
            <a:br>
              <a:rPr lang="en-IN" sz="2400" b="1" dirty="0">
                <a:solidFill>
                  <a:schemeClr val="tx1">
                    <a:lumMod val="95000"/>
                    <a:lumOff val="5000"/>
                  </a:schemeClr>
                </a:solidFill>
              </a:rPr>
            </a:br>
            <a:r>
              <a:rPr lang="en-US" sz="2400" b="1" dirty="0">
                <a:solidFill>
                  <a:schemeClr val="tx1">
                    <a:lumMod val="95000"/>
                    <a:lumOff val="5000"/>
                  </a:schemeClr>
                </a:solidFill>
              </a:rPr>
              <a:t>order to deliver some goods</a:t>
            </a:r>
            <a:r>
              <a:rPr lang="en-US" sz="3600" b="1" dirty="0">
                <a:solidFill>
                  <a:schemeClr val="tx1">
                    <a:lumMod val="95000"/>
                    <a:lumOff val="5000"/>
                  </a:schemeClr>
                </a:solidFill>
              </a:rPr>
              <a:t>.</a:t>
            </a:r>
            <a:endParaRPr lang="en-IN" sz="3600" b="1" dirty="0">
              <a:solidFill>
                <a:schemeClr val="tx1">
                  <a:lumMod val="95000"/>
                  <a:lumOff val="5000"/>
                </a:schemeClr>
              </a:solidFill>
            </a:endParaRPr>
          </a:p>
        </p:txBody>
      </p:sp>
      <p:pic>
        <p:nvPicPr>
          <p:cNvPr id="1026" name="Picture 2">
            <a:extLst>
              <a:ext uri="{FF2B5EF4-FFF2-40B4-BE49-F238E27FC236}">
                <a16:creationId xmlns:a16="http://schemas.microsoft.com/office/drawing/2014/main" id="{4C4946E7-E7E1-4926-B7C8-D33D6C5E99E5}"/>
              </a:ext>
            </a:extLst>
          </p:cNvPr>
          <p:cNvPicPr>
            <a:picLocks noGrp="1" noChangeAspect="1" noChangeArrowheads="1"/>
          </p:cNvPicPr>
          <p:nvPr>
            <p:ph idx="1"/>
          </p:nvPr>
        </p:nvPicPr>
        <p:blipFill>
          <a:blip r:embed="rId2"/>
          <a:srcRect/>
          <a:stretch>
            <a:fillRect/>
          </a:stretch>
        </p:blipFill>
        <p:spPr>
          <a:xfrm>
            <a:off x="2209800" y="1600200"/>
            <a:ext cx="7543800" cy="4110038"/>
          </a:xfrm>
        </p:spPr>
        <p:style>
          <a:lnRef idx="1">
            <a:schemeClr val="accent2"/>
          </a:lnRef>
          <a:fillRef idx="2">
            <a:schemeClr val="accent2"/>
          </a:fillRef>
          <a:effectRef idx="1">
            <a:schemeClr val="accent2"/>
          </a:effectRef>
          <a:fontRef idx="minor">
            <a:schemeClr val="dk1"/>
          </a:fontRef>
        </p:style>
      </p:pic>
      <p:sp>
        <p:nvSpPr>
          <p:cNvPr id="5" name="TextBox 4">
            <a:extLst>
              <a:ext uri="{FF2B5EF4-FFF2-40B4-BE49-F238E27FC236}">
                <a16:creationId xmlns:a16="http://schemas.microsoft.com/office/drawing/2014/main" id="{DF66AED9-7A66-4717-830E-2CC5FE0FF32D}"/>
              </a:ext>
            </a:extLst>
          </p:cNvPr>
          <p:cNvSpPr txBox="1"/>
          <p:nvPr/>
        </p:nvSpPr>
        <p:spPr>
          <a:xfrm>
            <a:off x="2743200" y="6248400"/>
            <a:ext cx="66294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Software Engineering by KK </a:t>
            </a:r>
            <a:r>
              <a:rPr lang="en-US" dirty="0" err="1"/>
              <a:t>Agarwal</a:t>
            </a:r>
            <a:r>
              <a:rPr lang="en-US" dirty="0"/>
              <a:t> &amp;</a:t>
            </a:r>
            <a:r>
              <a:rPr lang="en-US" dirty="0" err="1"/>
              <a:t>Yogesh</a:t>
            </a:r>
            <a:r>
              <a:rPr lang="en-US" dirty="0"/>
              <a:t> Singh</a:t>
            </a:r>
            <a:endParaRPr lang="en-IN" dirty="0"/>
          </a:p>
        </p:txBody>
      </p:sp>
      <p:pic>
        <p:nvPicPr>
          <p:cNvPr id="21509" name="Picture 2" descr="Best Private University in Mathura, Uttar Pradesh(UP), India">
            <a:extLst>
              <a:ext uri="{FF2B5EF4-FFF2-40B4-BE49-F238E27FC236}">
                <a16:creationId xmlns:a16="http://schemas.microsoft.com/office/drawing/2014/main" id="{DB329C3E-6917-4716-864D-E4C056842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814"/>
            <a:ext cx="39624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649D5-5008-4122-B516-2D114CB1550F}"/>
              </a:ext>
            </a:extLst>
          </p:cNvPr>
          <p:cNvSpPr txBox="1"/>
          <p:nvPr/>
        </p:nvSpPr>
        <p:spPr>
          <a:xfrm>
            <a:off x="998806" y="587553"/>
            <a:ext cx="10733650" cy="3785652"/>
          </a:xfrm>
          <a:prstGeom prst="rect">
            <a:avLst/>
          </a:prstGeom>
          <a:noFill/>
        </p:spPr>
        <p:txBody>
          <a:bodyPr wrap="square">
            <a:spAutoFit/>
          </a:bodyPr>
          <a:lstStyle/>
          <a:p>
            <a:pPr algn="l" fontAlgn="base"/>
            <a:r>
              <a:rPr lang="en-US" sz="2400" b="1" i="0" dirty="0">
                <a:solidFill>
                  <a:srgbClr val="273239"/>
                </a:solidFill>
                <a:effectLst/>
                <a:latin typeface="urw-din"/>
              </a:rPr>
              <a:t>Types of Decision Tables :</a:t>
            </a:r>
          </a:p>
          <a:p>
            <a:pPr algn="l" fontAlgn="base"/>
            <a:endParaRPr lang="en-US" sz="2400" b="0" i="0" dirty="0">
              <a:solidFill>
                <a:srgbClr val="273239"/>
              </a:solidFill>
              <a:effectLst/>
              <a:latin typeface="urw-din"/>
            </a:endParaRPr>
          </a:p>
          <a:p>
            <a:pPr algn="l" fontAlgn="base"/>
            <a:r>
              <a:rPr lang="en-US" sz="2400" b="0" i="0" dirty="0">
                <a:solidFill>
                  <a:srgbClr val="273239"/>
                </a:solidFill>
                <a:effectLst/>
                <a:latin typeface="urw-din"/>
              </a:rPr>
              <a:t>The decision tables are categorized into two types and these are given below:</a:t>
            </a:r>
          </a:p>
          <a:p>
            <a:pPr algn="l" fontAlgn="base">
              <a:buFont typeface="+mj-lt"/>
              <a:buAutoNum type="arabicPeriod"/>
            </a:pPr>
            <a:r>
              <a:rPr lang="en-US" sz="2400" b="1" i="0" dirty="0">
                <a:solidFill>
                  <a:srgbClr val="273239"/>
                </a:solidFill>
                <a:effectLst/>
                <a:latin typeface="urw-din"/>
              </a:rPr>
              <a:t>Limited Entry :</a:t>
            </a:r>
            <a:r>
              <a:rPr lang="en-US" sz="2400" b="0" i="0" dirty="0">
                <a:solidFill>
                  <a:srgbClr val="273239"/>
                </a:solidFill>
                <a:effectLst/>
                <a:latin typeface="urw-din"/>
              </a:rPr>
              <a:t> In the limited entry decision tables, the condition entries are restricted to binary values.</a:t>
            </a:r>
          </a:p>
          <a:p>
            <a:pPr algn="l" fontAlgn="base">
              <a:buFont typeface="+mj-lt"/>
              <a:buAutoNum type="arabicPeriod"/>
            </a:pPr>
            <a:endParaRPr lang="en-US" sz="2400" b="0" i="0" dirty="0">
              <a:solidFill>
                <a:srgbClr val="273239"/>
              </a:solidFill>
              <a:effectLst/>
              <a:latin typeface="urw-din"/>
            </a:endParaRPr>
          </a:p>
          <a:p>
            <a:pPr algn="l" fontAlgn="base">
              <a:buFont typeface="+mj-lt"/>
              <a:buAutoNum type="arabicPeriod"/>
            </a:pPr>
            <a:r>
              <a:rPr lang="en-US" sz="2400" b="1" i="0" dirty="0">
                <a:solidFill>
                  <a:srgbClr val="273239"/>
                </a:solidFill>
                <a:effectLst/>
                <a:latin typeface="urw-din"/>
              </a:rPr>
              <a:t>Extended Entry :</a:t>
            </a:r>
            <a:r>
              <a:rPr lang="en-US" sz="2400" b="0" i="0" dirty="0">
                <a:solidFill>
                  <a:srgbClr val="273239"/>
                </a:solidFill>
                <a:effectLst/>
                <a:latin typeface="urw-din"/>
              </a:rPr>
              <a:t> In the extended entry decision table, the condition entries have more than two values. The decision tables use multiple conditions where a condition may have many possibilities instead of only ‘true’ and ‘false’ are known as extended entry decision tables.</a:t>
            </a:r>
          </a:p>
        </p:txBody>
      </p:sp>
    </p:spTree>
    <p:extLst>
      <p:ext uri="{BB962C8B-B14F-4D97-AF65-F5344CB8AC3E}">
        <p14:creationId xmlns:p14="http://schemas.microsoft.com/office/powerpoint/2010/main" val="3372907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sp>
        <p:nvSpPr>
          <p:cNvPr id="3" name="Content Placeholder 2"/>
          <p:cNvSpPr>
            <a:spLocks noGrp="1"/>
          </p:cNvSpPr>
          <p:nvPr>
            <p:ph idx="1"/>
          </p:nvPr>
        </p:nvSpPr>
        <p:spPr>
          <a:xfrm>
            <a:off x="838200" y="1252025"/>
            <a:ext cx="10515600" cy="4924938"/>
          </a:xfrm>
        </p:spPr>
        <p:txBody>
          <a:bodyPr>
            <a:normAutofit/>
          </a:bodyPr>
          <a:lstStyle/>
          <a:p>
            <a:pPr algn="just"/>
            <a:r>
              <a:rPr lang="en-US" dirty="0"/>
              <a:t>Most of us use an email account, and when you want to use an email account, for this you need to enter the email and its associated password.</a:t>
            </a:r>
          </a:p>
          <a:p>
            <a:pPr algn="just"/>
            <a:endParaRPr lang="en-US" dirty="0"/>
          </a:p>
          <a:p>
            <a:pPr algn="just"/>
            <a:r>
              <a:rPr lang="en-US" dirty="0"/>
              <a:t>If both email and password are correctly matched, the user will be directed to the email account's homepage; otherwise, it will come back to the login page with an error message specified with "Incorrect Email" or "Incorrect Password."</a:t>
            </a:r>
          </a:p>
          <a:p>
            <a:pPr marL="0" indent="0">
              <a:buNone/>
            </a:pPr>
            <a:endParaRPr lang="en-IN" dirty="0"/>
          </a:p>
        </p:txBody>
      </p:sp>
    </p:spTree>
    <p:extLst>
      <p:ext uri="{BB962C8B-B14F-4D97-AF65-F5344CB8AC3E}">
        <p14:creationId xmlns:p14="http://schemas.microsoft.com/office/powerpoint/2010/main" val="2071187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8610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1001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48491"/>
            <a:ext cx="7934325" cy="3325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3276600"/>
            <a:ext cx="78581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2660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AC70B-71CB-479D-9D88-BE1EBC4DA9E7}"/>
              </a:ext>
            </a:extLst>
          </p:cNvPr>
          <p:cNvPicPr>
            <a:picLocks noChangeAspect="1"/>
          </p:cNvPicPr>
          <p:nvPr/>
        </p:nvPicPr>
        <p:blipFill>
          <a:blip r:embed="rId2"/>
          <a:stretch>
            <a:fillRect/>
          </a:stretch>
        </p:blipFill>
        <p:spPr>
          <a:xfrm>
            <a:off x="576775" y="253219"/>
            <a:ext cx="11113477" cy="6358596"/>
          </a:xfrm>
          <a:prstGeom prst="rect">
            <a:avLst/>
          </a:prstGeom>
        </p:spPr>
      </p:pic>
    </p:spTree>
    <p:extLst>
      <p:ext uri="{BB962C8B-B14F-4D97-AF65-F5344CB8AC3E}">
        <p14:creationId xmlns:p14="http://schemas.microsoft.com/office/powerpoint/2010/main" val="18568197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E7451-8B3B-4BB2-930E-233712DCFBEA}"/>
              </a:ext>
            </a:extLst>
          </p:cNvPr>
          <p:cNvPicPr>
            <a:picLocks noChangeAspect="1"/>
          </p:cNvPicPr>
          <p:nvPr/>
        </p:nvPicPr>
        <p:blipFill>
          <a:blip r:embed="rId2"/>
          <a:stretch>
            <a:fillRect/>
          </a:stretch>
        </p:blipFill>
        <p:spPr>
          <a:xfrm>
            <a:off x="773723" y="239152"/>
            <a:ext cx="10902462" cy="6457070"/>
          </a:xfrm>
          <a:prstGeom prst="rect">
            <a:avLst/>
          </a:prstGeom>
        </p:spPr>
      </p:pic>
    </p:spTree>
    <p:extLst>
      <p:ext uri="{BB962C8B-B14F-4D97-AF65-F5344CB8AC3E}">
        <p14:creationId xmlns:p14="http://schemas.microsoft.com/office/powerpoint/2010/main" val="22028907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042C-D798-4CAB-9DD5-B20C748E2D72}"/>
              </a:ext>
            </a:extLst>
          </p:cNvPr>
          <p:cNvPicPr>
            <a:picLocks noChangeAspect="1"/>
          </p:cNvPicPr>
          <p:nvPr/>
        </p:nvPicPr>
        <p:blipFill>
          <a:blip r:embed="rId2"/>
          <a:stretch>
            <a:fillRect/>
          </a:stretch>
        </p:blipFill>
        <p:spPr>
          <a:xfrm>
            <a:off x="731520" y="253219"/>
            <a:ext cx="10874326" cy="6105378"/>
          </a:xfrm>
          <a:prstGeom prst="rect">
            <a:avLst/>
          </a:prstGeom>
        </p:spPr>
      </p:pic>
    </p:spTree>
    <p:extLst>
      <p:ext uri="{BB962C8B-B14F-4D97-AF65-F5344CB8AC3E}">
        <p14:creationId xmlns:p14="http://schemas.microsoft.com/office/powerpoint/2010/main" val="24402897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DABD6-2490-4BE4-97EE-670190A460C8}"/>
              </a:ext>
            </a:extLst>
          </p:cNvPr>
          <p:cNvPicPr>
            <a:picLocks noChangeAspect="1"/>
          </p:cNvPicPr>
          <p:nvPr/>
        </p:nvPicPr>
        <p:blipFill>
          <a:blip r:embed="rId2"/>
          <a:stretch>
            <a:fillRect/>
          </a:stretch>
        </p:blipFill>
        <p:spPr>
          <a:xfrm>
            <a:off x="112542" y="168812"/>
            <a:ext cx="11507372" cy="6274191"/>
          </a:xfrm>
          <a:prstGeom prst="rect">
            <a:avLst/>
          </a:prstGeom>
        </p:spPr>
      </p:pic>
    </p:spTree>
    <p:extLst>
      <p:ext uri="{BB962C8B-B14F-4D97-AF65-F5344CB8AC3E}">
        <p14:creationId xmlns:p14="http://schemas.microsoft.com/office/powerpoint/2010/main" val="25394922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6BFBA-7C6F-489E-8692-553F5267205D}"/>
              </a:ext>
            </a:extLst>
          </p:cNvPr>
          <p:cNvPicPr>
            <a:picLocks noChangeAspect="1"/>
          </p:cNvPicPr>
          <p:nvPr/>
        </p:nvPicPr>
        <p:blipFill>
          <a:blip r:embed="rId2"/>
          <a:stretch>
            <a:fillRect/>
          </a:stretch>
        </p:blipFill>
        <p:spPr>
          <a:xfrm>
            <a:off x="520505" y="464234"/>
            <a:ext cx="11057206" cy="6231988"/>
          </a:xfrm>
          <a:prstGeom prst="rect">
            <a:avLst/>
          </a:prstGeom>
        </p:spPr>
      </p:pic>
    </p:spTree>
    <p:extLst>
      <p:ext uri="{BB962C8B-B14F-4D97-AF65-F5344CB8AC3E}">
        <p14:creationId xmlns:p14="http://schemas.microsoft.com/office/powerpoint/2010/main" val="16123420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4157D-CD30-4772-8EDF-8F38770B7DF6}"/>
              </a:ext>
            </a:extLst>
          </p:cNvPr>
          <p:cNvPicPr>
            <a:picLocks noChangeAspect="1"/>
          </p:cNvPicPr>
          <p:nvPr/>
        </p:nvPicPr>
        <p:blipFill>
          <a:blip r:embed="rId2"/>
          <a:stretch>
            <a:fillRect/>
          </a:stretch>
        </p:blipFill>
        <p:spPr>
          <a:xfrm>
            <a:off x="450166" y="168812"/>
            <a:ext cx="11605846" cy="6358597"/>
          </a:xfrm>
          <a:prstGeom prst="rect">
            <a:avLst/>
          </a:prstGeom>
        </p:spPr>
      </p:pic>
    </p:spTree>
    <p:extLst>
      <p:ext uri="{BB962C8B-B14F-4D97-AF65-F5344CB8AC3E}">
        <p14:creationId xmlns:p14="http://schemas.microsoft.com/office/powerpoint/2010/main" val="304577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E5C4-9343-49A9-BE0A-FDE1CF1AD701}"/>
              </a:ext>
            </a:extLst>
          </p:cNvPr>
          <p:cNvSpPr>
            <a:spLocks noGrp="1"/>
          </p:cNvSpPr>
          <p:nvPr>
            <p:ph type="title"/>
          </p:nvPr>
        </p:nvSpPr>
        <p:spPr>
          <a:xfrm>
            <a:off x="5562600" y="274638"/>
            <a:ext cx="4648200" cy="1143000"/>
          </a:xfrm>
        </p:spPr>
        <p:style>
          <a:lnRef idx="2">
            <a:schemeClr val="accent1">
              <a:shade val="50000"/>
            </a:schemeClr>
          </a:lnRef>
          <a:fillRef idx="1">
            <a:schemeClr val="accent1"/>
          </a:fillRef>
          <a:effectRef idx="0">
            <a:schemeClr val="accent1"/>
          </a:effectRef>
          <a:fontRef idx="minor">
            <a:schemeClr val="lt1"/>
          </a:fontRef>
        </p:style>
        <p:txBody>
          <a:bodyPr rtlCol="0">
            <a:normAutofit fontScale="90000"/>
          </a:bodyPr>
          <a:lstStyle/>
          <a:p>
            <a:pPr>
              <a:defRPr/>
            </a:pPr>
            <a:r>
              <a:rPr lang="en-US" dirty="0"/>
              <a:t>Basic Concepts of OOD</a:t>
            </a:r>
            <a:endParaRPr lang="en-IN" dirty="0"/>
          </a:p>
        </p:txBody>
      </p:sp>
      <p:sp>
        <p:nvSpPr>
          <p:cNvPr id="3" name="Content Placeholder 2">
            <a:extLst>
              <a:ext uri="{FF2B5EF4-FFF2-40B4-BE49-F238E27FC236}">
                <a16:creationId xmlns:a16="http://schemas.microsoft.com/office/drawing/2014/main" id="{8710F2AA-95DF-4347-AE32-AD96E0A2237D}"/>
              </a:ext>
            </a:extLst>
          </p:cNvPr>
          <p:cNvSpPr>
            <a:spLocks noGrp="1"/>
          </p:cNvSpPr>
          <p:nvPr>
            <p:ph idx="1"/>
          </p:nvPr>
        </p:nvSpPr>
        <p:spPr>
          <a:xfrm>
            <a:off x="1524001" y="1600201"/>
            <a:ext cx="9123363" cy="2143125"/>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r>
              <a:rPr lang="en-US" dirty="0"/>
              <a:t>Object Oriented Design is not dependent on any specific implementation language. Problems are modeled using objects. </a:t>
            </a:r>
          </a:p>
          <a:p>
            <a:pPr marL="0" indent="0">
              <a:buNone/>
              <a:defRPr/>
            </a:pPr>
            <a:r>
              <a:rPr lang="en-IN" b="1" u="sng" dirty="0">
                <a:solidFill>
                  <a:schemeClr val="tx2"/>
                </a:solidFill>
              </a:rPr>
              <a:t>Objects have</a:t>
            </a:r>
          </a:p>
        </p:txBody>
      </p:sp>
      <p:pic>
        <p:nvPicPr>
          <p:cNvPr id="4100" name="Picture 2" descr="Best Private University in Mathura, Uttar Pradesh(UP), India">
            <a:extLst>
              <a:ext uri="{FF2B5EF4-FFF2-40B4-BE49-F238E27FC236}">
                <a16:creationId xmlns:a16="http://schemas.microsoft.com/office/drawing/2014/main" id="{96C6CF8E-4780-46A1-9F68-346115700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866EEBA-6AE2-485E-888A-E31A3E0B2F56}"/>
              </a:ext>
            </a:extLst>
          </p:cNvPr>
          <p:cNvSpPr txBox="1"/>
          <p:nvPr/>
        </p:nvSpPr>
        <p:spPr>
          <a:xfrm>
            <a:off x="1524001" y="3743325"/>
            <a:ext cx="9123363" cy="1354138"/>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IN" sz="2800" b="1" dirty="0">
                <a:solidFill>
                  <a:srgbClr val="002060"/>
                </a:solidFill>
              </a:rPr>
              <a:t>         Behaviour (they do things)</a:t>
            </a:r>
          </a:p>
          <a:p>
            <a:pPr>
              <a:defRPr/>
            </a:pPr>
            <a:r>
              <a:rPr lang="en-US" dirty="0"/>
              <a:t> </a:t>
            </a:r>
          </a:p>
          <a:p>
            <a:pPr>
              <a:defRPr/>
            </a:pPr>
            <a:endParaRPr lang="en-US" dirty="0"/>
          </a:p>
          <a:p>
            <a:pPr>
              <a:defRPr/>
            </a:pPr>
            <a:endParaRPr lang="en-IN" dirty="0"/>
          </a:p>
        </p:txBody>
      </p:sp>
      <p:sp>
        <p:nvSpPr>
          <p:cNvPr id="6" name="TextBox 5">
            <a:extLst>
              <a:ext uri="{FF2B5EF4-FFF2-40B4-BE49-F238E27FC236}">
                <a16:creationId xmlns:a16="http://schemas.microsoft.com/office/drawing/2014/main" id="{BCA55B50-9760-4FDC-A092-7BA36229E320}"/>
              </a:ext>
            </a:extLst>
          </p:cNvPr>
          <p:cNvSpPr txBox="1"/>
          <p:nvPr/>
        </p:nvSpPr>
        <p:spPr>
          <a:xfrm>
            <a:off x="1524001" y="5334000"/>
            <a:ext cx="9123363" cy="800100"/>
          </a:xfrm>
          <a:prstGeom prst="rect">
            <a:avLst/>
          </a:prstGeom>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en-US" sz="2800" b="1" dirty="0">
                <a:solidFill>
                  <a:srgbClr val="002060"/>
                </a:solidFill>
              </a:rPr>
              <a:t>       State (which changes when they do things)</a:t>
            </a:r>
            <a:endParaRPr lang="en-IN" sz="2800" b="1" dirty="0">
              <a:solidFill>
                <a:srgbClr val="002060"/>
              </a:solidFill>
            </a:endParaRPr>
          </a:p>
          <a:p>
            <a:pPr>
              <a:defRP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AF12687-C020-478A-838B-7CDF6A5802D7}"/>
              </a:ext>
            </a:extLst>
          </p:cNvPr>
          <p:cNvSpPr>
            <a:spLocks noGrp="1" noChangeArrowheads="1"/>
          </p:cNvSpPr>
          <p:nvPr>
            <p:ph type="title"/>
          </p:nvPr>
        </p:nvSpPr>
        <p:spPr/>
        <p:txBody>
          <a:bodyPr/>
          <a:lstStyle/>
          <a:p>
            <a:pPr eaLnBrk="1" hangingPunct="1"/>
            <a:endParaRPr lang="en-US" altLang="en-US"/>
          </a:p>
        </p:txBody>
      </p:sp>
      <p:sp>
        <p:nvSpPr>
          <p:cNvPr id="50179" name="Footer Placeholder 3">
            <a:extLst>
              <a:ext uri="{FF2B5EF4-FFF2-40B4-BE49-F238E27FC236}">
                <a16:creationId xmlns:a16="http://schemas.microsoft.com/office/drawing/2014/main" id="{38B820FF-9FC6-4E6B-BF1E-458C51A886D7}"/>
              </a:ext>
            </a:extLst>
          </p:cNvPr>
          <p:cNvSpPr>
            <a:spLocks noGrp="1"/>
          </p:cNvSpPr>
          <p:nvPr>
            <p:ph type="ftr" sz="quarter" idx="11"/>
          </p:nvPr>
        </p:nvSpPr>
        <p:spPr/>
        <p:txBody>
          <a:bodyPr/>
          <a:lstStyle/>
          <a:p>
            <a:pPr>
              <a:defRPr/>
            </a:pPr>
            <a:r>
              <a:rPr lang="en-US"/>
              <a:t>OO Design</a:t>
            </a:r>
          </a:p>
        </p:txBody>
      </p:sp>
      <p:sp>
        <p:nvSpPr>
          <p:cNvPr id="50180" name="Slide Number Placeholder 4">
            <a:extLst>
              <a:ext uri="{FF2B5EF4-FFF2-40B4-BE49-F238E27FC236}">
                <a16:creationId xmlns:a16="http://schemas.microsoft.com/office/drawing/2014/main" id="{4D28E292-2EB6-4AC4-B0E4-485B5A262EEF}"/>
              </a:ext>
            </a:extLst>
          </p:cNvPr>
          <p:cNvSpPr>
            <a:spLocks noGrp="1"/>
          </p:cNvSpPr>
          <p:nvPr>
            <p:ph type="sldNum" sz="quarter" idx="12"/>
          </p:nvPr>
        </p:nvSpPr>
        <p:spPr/>
        <p:txBody>
          <a:bodyPr/>
          <a:lstStyle/>
          <a:p>
            <a:pPr>
              <a:defRPr/>
            </a:pPr>
            <a:fld id="{51506F46-313D-4C7C-9BE2-35DE8A850C6A}" type="slidenum">
              <a:rPr lang="en-US"/>
              <a:pPr>
                <a:defRPr/>
              </a:pPr>
              <a:t>20</a:t>
            </a:fld>
            <a:endParaRPr lang="en-US"/>
          </a:p>
        </p:txBody>
      </p:sp>
      <p:pic>
        <p:nvPicPr>
          <p:cNvPr id="22533" name="Picture 3">
            <a:extLst>
              <a:ext uri="{FF2B5EF4-FFF2-40B4-BE49-F238E27FC236}">
                <a16:creationId xmlns:a16="http://schemas.microsoft.com/office/drawing/2014/main" id="{6DE286BF-D024-448E-9A83-FF52E2335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22534" name="TextBox 8">
            <a:extLst>
              <a:ext uri="{FF2B5EF4-FFF2-40B4-BE49-F238E27FC236}">
                <a16:creationId xmlns:a16="http://schemas.microsoft.com/office/drawing/2014/main" id="{30DE624B-066E-4439-B6E4-83CB6CE1AED6}"/>
              </a:ext>
            </a:extLst>
          </p:cNvPr>
          <p:cNvSpPr txBox="1">
            <a:spLocks noChangeArrowheads="1"/>
          </p:cNvSpPr>
          <p:nvPr/>
        </p:nvSpPr>
        <p:spPr bwMode="auto">
          <a:xfrm>
            <a:off x="1524000" y="1"/>
            <a:ext cx="289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t>Activity Diagram of Library Management System</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17B972-CFD9-4A6D-BC95-A928E33CDC9E}"/>
              </a:ext>
            </a:extLst>
          </p:cNvPr>
          <p:cNvPicPr>
            <a:picLocks noChangeAspect="1"/>
          </p:cNvPicPr>
          <p:nvPr/>
        </p:nvPicPr>
        <p:blipFill>
          <a:blip r:embed="rId2"/>
          <a:stretch>
            <a:fillRect/>
          </a:stretch>
        </p:blipFill>
        <p:spPr>
          <a:xfrm>
            <a:off x="562709" y="168812"/>
            <a:ext cx="11085340" cy="6316394"/>
          </a:xfrm>
          <a:prstGeom prst="rect">
            <a:avLst/>
          </a:prstGeom>
        </p:spPr>
      </p:pic>
    </p:spTree>
    <p:extLst>
      <p:ext uri="{BB962C8B-B14F-4D97-AF65-F5344CB8AC3E}">
        <p14:creationId xmlns:p14="http://schemas.microsoft.com/office/powerpoint/2010/main" val="1051522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677A0-77A2-4F78-822D-684EF552E42C}"/>
              </a:ext>
            </a:extLst>
          </p:cNvPr>
          <p:cNvPicPr>
            <a:picLocks noChangeAspect="1"/>
          </p:cNvPicPr>
          <p:nvPr/>
        </p:nvPicPr>
        <p:blipFill>
          <a:blip r:embed="rId2"/>
          <a:stretch>
            <a:fillRect/>
          </a:stretch>
        </p:blipFill>
        <p:spPr>
          <a:xfrm>
            <a:off x="309489" y="196948"/>
            <a:ext cx="11718387" cy="6428935"/>
          </a:xfrm>
          <a:prstGeom prst="rect">
            <a:avLst/>
          </a:prstGeom>
        </p:spPr>
      </p:pic>
    </p:spTree>
    <p:extLst>
      <p:ext uri="{BB962C8B-B14F-4D97-AF65-F5344CB8AC3E}">
        <p14:creationId xmlns:p14="http://schemas.microsoft.com/office/powerpoint/2010/main" val="36371917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89916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1016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4F5BA-1198-4B94-B217-E228A56225BE}"/>
              </a:ext>
            </a:extLst>
          </p:cNvPr>
          <p:cNvPicPr>
            <a:picLocks noChangeAspect="1"/>
          </p:cNvPicPr>
          <p:nvPr/>
        </p:nvPicPr>
        <p:blipFill>
          <a:blip r:embed="rId2"/>
          <a:stretch>
            <a:fillRect/>
          </a:stretch>
        </p:blipFill>
        <p:spPr>
          <a:xfrm>
            <a:off x="140677" y="337625"/>
            <a:ext cx="11465169" cy="5824024"/>
          </a:xfrm>
          <a:prstGeom prst="rect">
            <a:avLst/>
          </a:prstGeom>
        </p:spPr>
      </p:pic>
    </p:spTree>
    <p:extLst>
      <p:ext uri="{BB962C8B-B14F-4D97-AF65-F5344CB8AC3E}">
        <p14:creationId xmlns:p14="http://schemas.microsoft.com/office/powerpoint/2010/main" val="25656981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4DFF92-9E7C-4BD6-B898-5AE863D6D393}"/>
              </a:ext>
            </a:extLst>
          </p:cNvPr>
          <p:cNvPicPr>
            <a:picLocks noChangeAspect="1"/>
          </p:cNvPicPr>
          <p:nvPr/>
        </p:nvPicPr>
        <p:blipFill>
          <a:blip r:embed="rId2"/>
          <a:stretch>
            <a:fillRect/>
          </a:stretch>
        </p:blipFill>
        <p:spPr>
          <a:xfrm>
            <a:off x="604911" y="239151"/>
            <a:ext cx="11043138" cy="6372664"/>
          </a:xfrm>
          <a:prstGeom prst="rect">
            <a:avLst/>
          </a:prstGeom>
        </p:spPr>
      </p:pic>
    </p:spTree>
    <p:extLst>
      <p:ext uri="{BB962C8B-B14F-4D97-AF65-F5344CB8AC3E}">
        <p14:creationId xmlns:p14="http://schemas.microsoft.com/office/powerpoint/2010/main" val="19830008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C064F-4BF1-4529-9941-2A87CEBF4B6C}"/>
              </a:ext>
            </a:extLst>
          </p:cNvPr>
          <p:cNvPicPr>
            <a:picLocks noChangeAspect="1"/>
          </p:cNvPicPr>
          <p:nvPr/>
        </p:nvPicPr>
        <p:blipFill>
          <a:blip r:embed="rId2"/>
          <a:stretch>
            <a:fillRect/>
          </a:stretch>
        </p:blipFill>
        <p:spPr>
          <a:xfrm>
            <a:off x="2222696" y="225083"/>
            <a:ext cx="7315200" cy="6119446"/>
          </a:xfrm>
          <a:prstGeom prst="rect">
            <a:avLst/>
          </a:prstGeom>
        </p:spPr>
      </p:pic>
    </p:spTree>
    <p:extLst>
      <p:ext uri="{BB962C8B-B14F-4D97-AF65-F5344CB8AC3E}">
        <p14:creationId xmlns:p14="http://schemas.microsoft.com/office/powerpoint/2010/main" val="3149392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368BB-7F97-4C3C-A1A0-809B4871B674}"/>
              </a:ext>
            </a:extLst>
          </p:cNvPr>
          <p:cNvPicPr>
            <a:picLocks noChangeAspect="1"/>
          </p:cNvPicPr>
          <p:nvPr/>
        </p:nvPicPr>
        <p:blipFill>
          <a:blip r:embed="rId2"/>
          <a:stretch>
            <a:fillRect/>
          </a:stretch>
        </p:blipFill>
        <p:spPr>
          <a:xfrm>
            <a:off x="3165231" y="1012874"/>
            <a:ext cx="5373858" cy="3587701"/>
          </a:xfrm>
          <a:prstGeom prst="rect">
            <a:avLst/>
          </a:prstGeom>
        </p:spPr>
      </p:pic>
    </p:spTree>
    <p:extLst>
      <p:ext uri="{BB962C8B-B14F-4D97-AF65-F5344CB8AC3E}">
        <p14:creationId xmlns:p14="http://schemas.microsoft.com/office/powerpoint/2010/main" val="8844740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3798B-52DB-4D0C-8491-AA501C8187B9}"/>
              </a:ext>
            </a:extLst>
          </p:cNvPr>
          <p:cNvPicPr>
            <a:picLocks noChangeAspect="1"/>
          </p:cNvPicPr>
          <p:nvPr/>
        </p:nvPicPr>
        <p:blipFill>
          <a:blip r:embed="rId2"/>
          <a:stretch>
            <a:fillRect/>
          </a:stretch>
        </p:blipFill>
        <p:spPr>
          <a:xfrm>
            <a:off x="956603" y="351691"/>
            <a:ext cx="10410092" cy="5838093"/>
          </a:xfrm>
          <a:prstGeom prst="rect">
            <a:avLst/>
          </a:prstGeom>
        </p:spPr>
      </p:pic>
    </p:spTree>
    <p:extLst>
      <p:ext uri="{BB962C8B-B14F-4D97-AF65-F5344CB8AC3E}">
        <p14:creationId xmlns:p14="http://schemas.microsoft.com/office/powerpoint/2010/main" val="24885658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6BFEF-D2FC-4300-AD11-ADE2C65F9E12}"/>
              </a:ext>
            </a:extLst>
          </p:cNvPr>
          <p:cNvPicPr>
            <a:picLocks noChangeAspect="1"/>
          </p:cNvPicPr>
          <p:nvPr/>
        </p:nvPicPr>
        <p:blipFill>
          <a:blip r:embed="rId2"/>
          <a:stretch>
            <a:fillRect/>
          </a:stretch>
        </p:blipFill>
        <p:spPr>
          <a:xfrm>
            <a:off x="520505" y="407964"/>
            <a:ext cx="11127544" cy="6119446"/>
          </a:xfrm>
          <a:prstGeom prst="rect">
            <a:avLst/>
          </a:prstGeom>
        </p:spPr>
      </p:pic>
    </p:spTree>
    <p:extLst>
      <p:ext uri="{BB962C8B-B14F-4D97-AF65-F5344CB8AC3E}">
        <p14:creationId xmlns:p14="http://schemas.microsoft.com/office/powerpoint/2010/main" val="4152627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6A06B-E72D-4078-A7B0-B62B4AFF85F7}"/>
              </a:ext>
            </a:extLst>
          </p:cNvPr>
          <p:cNvPicPr>
            <a:picLocks noChangeAspect="1"/>
          </p:cNvPicPr>
          <p:nvPr/>
        </p:nvPicPr>
        <p:blipFill>
          <a:blip r:embed="rId2"/>
          <a:stretch>
            <a:fillRect/>
          </a:stretch>
        </p:blipFill>
        <p:spPr>
          <a:xfrm>
            <a:off x="450166" y="295422"/>
            <a:ext cx="11451102" cy="6119446"/>
          </a:xfrm>
          <a:prstGeom prst="rect">
            <a:avLst/>
          </a:prstGeom>
        </p:spPr>
      </p:pic>
    </p:spTree>
    <p:extLst>
      <p:ext uri="{BB962C8B-B14F-4D97-AF65-F5344CB8AC3E}">
        <p14:creationId xmlns:p14="http://schemas.microsoft.com/office/powerpoint/2010/main" val="85936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8E9E-1489-4F57-B72A-0B6824517CC9}"/>
              </a:ext>
            </a:extLst>
          </p:cNvPr>
          <p:cNvSpPr>
            <a:spLocks noGrp="1"/>
          </p:cNvSpPr>
          <p:nvPr>
            <p:ph type="title"/>
          </p:nvPr>
        </p:nvSpPr>
        <p:spPr>
          <a:xfrm>
            <a:off x="5943600" y="26988"/>
            <a:ext cx="4343400" cy="1143000"/>
          </a:xfrm>
        </p:spPr>
        <p:style>
          <a:lnRef idx="3">
            <a:schemeClr val="lt1"/>
          </a:lnRef>
          <a:fillRef idx="1">
            <a:schemeClr val="accent1"/>
          </a:fillRef>
          <a:effectRef idx="1">
            <a:schemeClr val="accent1"/>
          </a:effectRef>
          <a:fontRef idx="minor">
            <a:schemeClr val="lt1"/>
          </a:fontRef>
        </p:style>
        <p:txBody>
          <a:bodyPr rtlCol="0">
            <a:normAutofit fontScale="90000"/>
          </a:bodyPr>
          <a:lstStyle/>
          <a:p>
            <a:pPr>
              <a:defRPr/>
            </a:pPr>
            <a:r>
              <a:rPr lang="en-IN" b="1" dirty="0">
                <a:solidFill>
                  <a:schemeClr val="tx1">
                    <a:lumMod val="95000"/>
                    <a:lumOff val="5000"/>
                  </a:schemeClr>
                </a:solidFill>
              </a:rPr>
              <a:t>Draw the interaction diagram</a:t>
            </a:r>
          </a:p>
        </p:txBody>
      </p:sp>
      <p:sp>
        <p:nvSpPr>
          <p:cNvPr id="3" name="Content Placeholder 2">
            <a:extLst>
              <a:ext uri="{FF2B5EF4-FFF2-40B4-BE49-F238E27FC236}">
                <a16:creationId xmlns:a16="http://schemas.microsoft.com/office/drawing/2014/main" id="{178803FA-9B46-4B4A-A64D-76CF1C4379F7}"/>
              </a:ext>
            </a:extLst>
          </p:cNvPr>
          <p:cNvSpPr>
            <a:spLocks noGrp="1"/>
          </p:cNvSpPr>
          <p:nvPr>
            <p:ph idx="1"/>
          </p:nvPr>
        </p:nvSpPr>
        <p:spPr>
          <a:xfrm>
            <a:off x="1638300" y="1371600"/>
            <a:ext cx="8915400" cy="2514600"/>
          </a:xfrm>
        </p:spPr>
        <p:style>
          <a:lnRef idx="1">
            <a:schemeClr val="accent2"/>
          </a:lnRef>
          <a:fillRef idx="2">
            <a:schemeClr val="accent2"/>
          </a:fillRef>
          <a:effectRef idx="1">
            <a:schemeClr val="accent2"/>
          </a:effectRef>
          <a:fontRef idx="minor">
            <a:schemeClr val="dk1"/>
          </a:fontRef>
        </p:style>
        <p:txBody>
          <a:bodyPr rtlCol="0">
            <a:normAutofit fontScale="85000" lnSpcReduction="20000"/>
          </a:bodyPr>
          <a:lstStyle/>
          <a:p>
            <a:pPr marL="0" indent="0" algn="just">
              <a:buNone/>
              <a:defRPr/>
            </a:pPr>
            <a:r>
              <a:rPr lang="en-US" dirty="0"/>
              <a:t>An interaction diagram shows an interaction, consisting of a set of objects and their relationship, including the messages that may be dispatched among them. Interaction diagrams address the dynamic </a:t>
            </a:r>
            <a:r>
              <a:rPr lang="en-IN" dirty="0"/>
              <a:t>view of a system</a:t>
            </a:r>
          </a:p>
          <a:p>
            <a:pPr marL="0" indent="0">
              <a:buNone/>
              <a:defRPr/>
            </a:pPr>
            <a:endParaRPr lang="en-US" dirty="0"/>
          </a:p>
          <a:p>
            <a:pPr>
              <a:defRPr/>
            </a:pPr>
            <a:endParaRPr lang="en-US" dirty="0"/>
          </a:p>
          <a:p>
            <a:pPr marL="0" indent="0">
              <a:buNone/>
              <a:defRPr/>
            </a:pPr>
            <a:r>
              <a:rPr lang="en-US" dirty="0"/>
              <a:t>  </a:t>
            </a:r>
          </a:p>
        </p:txBody>
      </p:sp>
      <p:sp>
        <p:nvSpPr>
          <p:cNvPr id="23556" name="TextBox 3">
            <a:extLst>
              <a:ext uri="{FF2B5EF4-FFF2-40B4-BE49-F238E27FC236}">
                <a16:creationId xmlns:a16="http://schemas.microsoft.com/office/drawing/2014/main" id="{7759EE5F-0571-4EDC-B992-9665902E6BD3}"/>
              </a:ext>
            </a:extLst>
          </p:cNvPr>
          <p:cNvSpPr txBox="1">
            <a:spLocks noChangeArrowheads="1"/>
          </p:cNvSpPr>
          <p:nvPr/>
        </p:nvSpPr>
        <p:spPr bwMode="auto">
          <a:xfrm>
            <a:off x="1600200" y="3886201"/>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cs typeface="Arial" panose="020B0604020202020204" pitchFamily="34" charset="0"/>
              </a:rPr>
              <a:t>Steps to draws interaction diagrams are as under</a:t>
            </a:r>
            <a:endParaRPr lang="en-IN" altLang="en-US" sz="2800">
              <a:cs typeface="Arial" panose="020B0604020202020204" pitchFamily="34" charset="0"/>
            </a:endParaRPr>
          </a:p>
        </p:txBody>
      </p:sp>
      <p:sp>
        <p:nvSpPr>
          <p:cNvPr id="5" name="Rectangle 4">
            <a:extLst>
              <a:ext uri="{FF2B5EF4-FFF2-40B4-BE49-F238E27FC236}">
                <a16:creationId xmlns:a16="http://schemas.microsoft.com/office/drawing/2014/main" id="{2109EA82-6E46-4DF8-B290-749BCA3C78D9}"/>
              </a:ext>
            </a:extLst>
          </p:cNvPr>
          <p:cNvSpPr/>
          <p:nvPr/>
        </p:nvSpPr>
        <p:spPr>
          <a:xfrm>
            <a:off x="1524000" y="4502150"/>
            <a:ext cx="9144000" cy="157003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defRPr/>
            </a:pPr>
            <a:r>
              <a:rPr lang="en-US" sz="2400" dirty="0"/>
              <a:t>a)Firstly, we should identify that the objects with respects to every</a:t>
            </a:r>
          </a:p>
          <a:p>
            <a:pPr>
              <a:defRPr/>
            </a:pPr>
            <a:r>
              <a:rPr lang="en-IN" sz="2400" dirty="0"/>
              <a:t>use case.</a:t>
            </a:r>
          </a:p>
          <a:p>
            <a:pPr>
              <a:defRPr/>
            </a:pPr>
            <a:r>
              <a:rPr lang="en-US" sz="2400" dirty="0"/>
              <a:t>b) We draw the sequence diagrams for every use case.</a:t>
            </a:r>
          </a:p>
          <a:p>
            <a:pPr>
              <a:defRPr/>
            </a:pPr>
            <a:r>
              <a:rPr lang="en-US" sz="2400" dirty="0"/>
              <a:t>d) We draw the collaboration diagrams for every use case.</a:t>
            </a:r>
            <a:endParaRPr lang="en-IN" sz="2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80F37-70C6-4D60-806B-14F24438CE5F}"/>
              </a:ext>
            </a:extLst>
          </p:cNvPr>
          <p:cNvPicPr>
            <a:picLocks noChangeAspect="1"/>
          </p:cNvPicPr>
          <p:nvPr/>
        </p:nvPicPr>
        <p:blipFill>
          <a:blip r:embed="rId2"/>
          <a:stretch>
            <a:fillRect/>
          </a:stretch>
        </p:blipFill>
        <p:spPr>
          <a:xfrm>
            <a:off x="914399" y="379828"/>
            <a:ext cx="10396025" cy="6049107"/>
          </a:xfrm>
          <a:prstGeom prst="rect">
            <a:avLst/>
          </a:prstGeom>
        </p:spPr>
      </p:pic>
    </p:spTree>
    <p:extLst>
      <p:ext uri="{BB962C8B-B14F-4D97-AF65-F5344CB8AC3E}">
        <p14:creationId xmlns:p14="http://schemas.microsoft.com/office/powerpoint/2010/main" val="17370700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83EAE-3787-4D6B-AD7C-7D93FCF4BD44}"/>
              </a:ext>
            </a:extLst>
          </p:cNvPr>
          <p:cNvPicPr>
            <a:picLocks noChangeAspect="1"/>
          </p:cNvPicPr>
          <p:nvPr/>
        </p:nvPicPr>
        <p:blipFill>
          <a:blip r:embed="rId2"/>
          <a:stretch>
            <a:fillRect/>
          </a:stretch>
        </p:blipFill>
        <p:spPr>
          <a:xfrm>
            <a:off x="745588" y="464234"/>
            <a:ext cx="10607040" cy="5669280"/>
          </a:xfrm>
          <a:prstGeom prst="rect">
            <a:avLst/>
          </a:prstGeom>
        </p:spPr>
      </p:pic>
    </p:spTree>
    <p:extLst>
      <p:ext uri="{BB962C8B-B14F-4D97-AF65-F5344CB8AC3E}">
        <p14:creationId xmlns:p14="http://schemas.microsoft.com/office/powerpoint/2010/main" val="29156212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A6764A-B479-401B-9C1E-A67AA348AD3E}"/>
              </a:ext>
            </a:extLst>
          </p:cNvPr>
          <p:cNvSpPr txBox="1"/>
          <p:nvPr/>
        </p:nvSpPr>
        <p:spPr>
          <a:xfrm>
            <a:off x="4470009" y="0"/>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Software quality attributes</a:t>
            </a:r>
          </a:p>
        </p:txBody>
      </p:sp>
      <p:pic>
        <p:nvPicPr>
          <p:cNvPr id="5" name="Picture 4">
            <a:extLst>
              <a:ext uri="{FF2B5EF4-FFF2-40B4-BE49-F238E27FC236}">
                <a16:creationId xmlns:a16="http://schemas.microsoft.com/office/drawing/2014/main" id="{872661FC-B377-4268-80C5-7E02C228AF8C}"/>
              </a:ext>
            </a:extLst>
          </p:cNvPr>
          <p:cNvPicPr>
            <a:picLocks noChangeAspect="1"/>
          </p:cNvPicPr>
          <p:nvPr/>
        </p:nvPicPr>
        <p:blipFill>
          <a:blip r:embed="rId2"/>
          <a:stretch>
            <a:fillRect/>
          </a:stretch>
        </p:blipFill>
        <p:spPr>
          <a:xfrm>
            <a:off x="2433637" y="1100137"/>
            <a:ext cx="7324725" cy="4657725"/>
          </a:xfrm>
          <a:prstGeom prst="rect">
            <a:avLst/>
          </a:prstGeom>
        </p:spPr>
      </p:pic>
    </p:spTree>
    <p:extLst>
      <p:ext uri="{BB962C8B-B14F-4D97-AF65-F5344CB8AC3E}">
        <p14:creationId xmlns:p14="http://schemas.microsoft.com/office/powerpoint/2010/main" val="42786215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07891-D219-4CB3-A433-007FE6448FE8}"/>
              </a:ext>
            </a:extLst>
          </p:cNvPr>
          <p:cNvPicPr>
            <a:picLocks noChangeAspect="1"/>
          </p:cNvPicPr>
          <p:nvPr/>
        </p:nvPicPr>
        <p:blipFill>
          <a:blip r:embed="rId2"/>
          <a:stretch>
            <a:fillRect/>
          </a:stretch>
        </p:blipFill>
        <p:spPr>
          <a:xfrm>
            <a:off x="2176462" y="365760"/>
            <a:ext cx="7839075" cy="5950634"/>
          </a:xfrm>
          <a:prstGeom prst="rect">
            <a:avLst/>
          </a:prstGeom>
        </p:spPr>
      </p:pic>
    </p:spTree>
    <p:extLst>
      <p:ext uri="{BB962C8B-B14F-4D97-AF65-F5344CB8AC3E}">
        <p14:creationId xmlns:p14="http://schemas.microsoft.com/office/powerpoint/2010/main" val="2431125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39696B-56BE-4977-AB60-4B225DEB7F02}"/>
              </a:ext>
            </a:extLst>
          </p:cNvPr>
          <p:cNvPicPr>
            <a:picLocks noChangeAspect="1"/>
          </p:cNvPicPr>
          <p:nvPr/>
        </p:nvPicPr>
        <p:blipFill>
          <a:blip r:embed="rId2"/>
          <a:stretch>
            <a:fillRect/>
          </a:stretch>
        </p:blipFill>
        <p:spPr>
          <a:xfrm>
            <a:off x="759655" y="253219"/>
            <a:ext cx="11432345" cy="5542744"/>
          </a:xfrm>
          <a:prstGeom prst="rect">
            <a:avLst/>
          </a:prstGeom>
        </p:spPr>
      </p:pic>
    </p:spTree>
    <p:extLst>
      <p:ext uri="{BB962C8B-B14F-4D97-AF65-F5344CB8AC3E}">
        <p14:creationId xmlns:p14="http://schemas.microsoft.com/office/powerpoint/2010/main" val="16154342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93562-5EE4-4D85-B992-CFCB736FED25}"/>
              </a:ext>
            </a:extLst>
          </p:cNvPr>
          <p:cNvPicPr>
            <a:picLocks noChangeAspect="1"/>
          </p:cNvPicPr>
          <p:nvPr/>
        </p:nvPicPr>
        <p:blipFill>
          <a:blip r:embed="rId2"/>
          <a:stretch>
            <a:fillRect/>
          </a:stretch>
        </p:blipFill>
        <p:spPr>
          <a:xfrm>
            <a:off x="422031" y="337625"/>
            <a:ext cx="11394831" cy="5477387"/>
          </a:xfrm>
          <a:prstGeom prst="rect">
            <a:avLst/>
          </a:prstGeom>
        </p:spPr>
      </p:pic>
    </p:spTree>
    <p:extLst>
      <p:ext uri="{BB962C8B-B14F-4D97-AF65-F5344CB8AC3E}">
        <p14:creationId xmlns:p14="http://schemas.microsoft.com/office/powerpoint/2010/main" val="3712781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E6EDB-70F2-48C9-9B03-F4693A021CC4}"/>
              </a:ext>
            </a:extLst>
          </p:cNvPr>
          <p:cNvPicPr>
            <a:picLocks noChangeAspect="1"/>
          </p:cNvPicPr>
          <p:nvPr/>
        </p:nvPicPr>
        <p:blipFill>
          <a:blip r:embed="rId2"/>
          <a:stretch>
            <a:fillRect/>
          </a:stretch>
        </p:blipFill>
        <p:spPr>
          <a:xfrm>
            <a:off x="1533525" y="942975"/>
            <a:ext cx="9124950" cy="4972050"/>
          </a:xfrm>
          <a:prstGeom prst="rect">
            <a:avLst/>
          </a:prstGeom>
        </p:spPr>
      </p:pic>
    </p:spTree>
    <p:extLst>
      <p:ext uri="{BB962C8B-B14F-4D97-AF65-F5344CB8AC3E}">
        <p14:creationId xmlns:p14="http://schemas.microsoft.com/office/powerpoint/2010/main" val="35186298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B32982-44D3-4073-913A-176F4228CDE8}"/>
              </a:ext>
            </a:extLst>
          </p:cNvPr>
          <p:cNvPicPr>
            <a:picLocks noChangeAspect="1"/>
          </p:cNvPicPr>
          <p:nvPr/>
        </p:nvPicPr>
        <p:blipFill>
          <a:blip r:embed="rId2"/>
          <a:stretch>
            <a:fillRect/>
          </a:stretch>
        </p:blipFill>
        <p:spPr>
          <a:xfrm>
            <a:off x="1490662" y="309490"/>
            <a:ext cx="9210675" cy="5495998"/>
          </a:xfrm>
          <a:prstGeom prst="rect">
            <a:avLst/>
          </a:prstGeom>
        </p:spPr>
      </p:pic>
    </p:spTree>
    <p:extLst>
      <p:ext uri="{BB962C8B-B14F-4D97-AF65-F5344CB8AC3E}">
        <p14:creationId xmlns:p14="http://schemas.microsoft.com/office/powerpoint/2010/main" val="26433997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A2A06-DA71-4B52-B5F6-98DB8AC5FE31}"/>
              </a:ext>
            </a:extLst>
          </p:cNvPr>
          <p:cNvPicPr>
            <a:picLocks noChangeAspect="1"/>
          </p:cNvPicPr>
          <p:nvPr/>
        </p:nvPicPr>
        <p:blipFill>
          <a:blip r:embed="rId2"/>
          <a:stretch>
            <a:fillRect/>
          </a:stretch>
        </p:blipFill>
        <p:spPr>
          <a:xfrm>
            <a:off x="1481137" y="942975"/>
            <a:ext cx="9229725" cy="4972050"/>
          </a:xfrm>
          <a:prstGeom prst="rect">
            <a:avLst/>
          </a:prstGeom>
        </p:spPr>
      </p:pic>
    </p:spTree>
    <p:extLst>
      <p:ext uri="{BB962C8B-B14F-4D97-AF65-F5344CB8AC3E}">
        <p14:creationId xmlns:p14="http://schemas.microsoft.com/office/powerpoint/2010/main" val="30451941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F7271-BA61-4DF5-A91C-4AB1D00B6BFB}"/>
              </a:ext>
            </a:extLst>
          </p:cNvPr>
          <p:cNvPicPr>
            <a:picLocks noChangeAspect="1"/>
          </p:cNvPicPr>
          <p:nvPr/>
        </p:nvPicPr>
        <p:blipFill>
          <a:blip r:embed="rId2"/>
          <a:stretch>
            <a:fillRect/>
          </a:stretch>
        </p:blipFill>
        <p:spPr>
          <a:xfrm>
            <a:off x="914400" y="422031"/>
            <a:ext cx="9748837" cy="5922497"/>
          </a:xfrm>
          <a:prstGeom prst="rect">
            <a:avLst/>
          </a:prstGeom>
        </p:spPr>
      </p:pic>
    </p:spTree>
    <p:extLst>
      <p:ext uri="{BB962C8B-B14F-4D97-AF65-F5344CB8AC3E}">
        <p14:creationId xmlns:p14="http://schemas.microsoft.com/office/powerpoint/2010/main" val="254524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C994-C913-49D7-98C6-8CAD07F07DD0}"/>
              </a:ext>
            </a:extLst>
          </p:cNvPr>
          <p:cNvSpPr>
            <a:spLocks noGrp="1"/>
          </p:cNvSpPr>
          <p:nvPr>
            <p:ph type="title"/>
          </p:nvPr>
        </p:nvSpPr>
        <p:spPr>
          <a:xfrm>
            <a:off x="6324600" y="23814"/>
            <a:ext cx="4343400" cy="1576387"/>
          </a:xfrm>
        </p:spPr>
        <p:style>
          <a:lnRef idx="3">
            <a:schemeClr val="lt1"/>
          </a:lnRef>
          <a:fillRef idx="1">
            <a:schemeClr val="accent1"/>
          </a:fillRef>
          <a:effectRef idx="1">
            <a:schemeClr val="accent1"/>
          </a:effectRef>
          <a:fontRef idx="minor">
            <a:schemeClr val="lt1"/>
          </a:fontRef>
        </p:style>
        <p:txBody>
          <a:bodyPr rtlCol="0">
            <a:noAutofit/>
          </a:bodyPr>
          <a:lstStyle/>
          <a:p>
            <a:pPr algn="just">
              <a:defRPr/>
            </a:pPr>
            <a:r>
              <a:rPr lang="en-US" sz="2000" b="1" dirty="0">
                <a:solidFill>
                  <a:schemeClr val="tx1"/>
                </a:solidFill>
              </a:rPr>
              <a:t>The object types used in this analysis model are entity objects,</a:t>
            </a:r>
            <a:br>
              <a:rPr lang="en-US" sz="2000" b="1" dirty="0">
                <a:solidFill>
                  <a:schemeClr val="tx1"/>
                </a:solidFill>
              </a:rPr>
            </a:br>
            <a:r>
              <a:rPr lang="en-US" sz="2000" b="1" dirty="0">
                <a:solidFill>
                  <a:schemeClr val="tx1"/>
                </a:solidFill>
              </a:rPr>
              <a:t>interface objects and control objects</a:t>
            </a:r>
            <a:endParaRPr lang="en-IN" sz="2000" b="1" dirty="0">
              <a:solidFill>
                <a:schemeClr val="tx1"/>
              </a:solidFill>
            </a:endParaRPr>
          </a:p>
        </p:txBody>
      </p:sp>
      <p:sp>
        <p:nvSpPr>
          <p:cNvPr id="3" name="Content Placeholder 2">
            <a:extLst>
              <a:ext uri="{FF2B5EF4-FFF2-40B4-BE49-F238E27FC236}">
                <a16:creationId xmlns:a16="http://schemas.microsoft.com/office/drawing/2014/main" id="{C720F2D1-000C-4EB7-A074-F75B03B17426}"/>
              </a:ext>
            </a:extLst>
          </p:cNvPr>
          <p:cNvSpPr>
            <a:spLocks noGrp="1"/>
          </p:cNvSpPr>
          <p:nvPr>
            <p:ph idx="1"/>
          </p:nvPr>
        </p:nvSpPr>
        <p:spPr>
          <a:xfrm>
            <a:off x="1524000" y="1600200"/>
            <a:ext cx="9144000" cy="5257800"/>
          </a:xfrm>
        </p:spPr>
        <p:style>
          <a:lnRef idx="1">
            <a:schemeClr val="dk1"/>
          </a:lnRef>
          <a:fillRef idx="2">
            <a:schemeClr val="dk1"/>
          </a:fillRef>
          <a:effectRef idx="1">
            <a:schemeClr val="dk1"/>
          </a:effectRef>
          <a:fontRef idx="minor">
            <a:schemeClr val="dk1"/>
          </a:fontRef>
        </p:style>
        <p:txBody>
          <a:bodyPr rtlCol="0">
            <a:normAutofit/>
          </a:bodyPr>
          <a:lstStyle/>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lgn="just">
              <a:buNone/>
              <a:defRPr/>
            </a:pPr>
            <a:endParaRPr lang="en-US" sz="1600" dirty="0"/>
          </a:p>
          <a:p>
            <a:pPr marL="0" indent="0" algn="just">
              <a:buNone/>
              <a:defRPr/>
            </a:pPr>
            <a:endParaRPr lang="en-US" sz="2000" b="1" dirty="0">
              <a:solidFill>
                <a:srgbClr val="C00000"/>
              </a:solidFill>
            </a:endParaRPr>
          </a:p>
          <a:p>
            <a:pPr marL="0" indent="0" algn="just">
              <a:buNone/>
              <a:defRPr/>
            </a:pPr>
            <a:endParaRPr lang="en-US" sz="2000" b="1" dirty="0">
              <a:solidFill>
                <a:srgbClr val="002060"/>
              </a:solidFill>
            </a:endParaRPr>
          </a:p>
          <a:p>
            <a:pPr marL="0" indent="0" algn="just">
              <a:buNone/>
              <a:defRPr/>
            </a:pPr>
            <a:endParaRPr lang="en-US" sz="1600" dirty="0"/>
          </a:p>
        </p:txBody>
      </p:sp>
      <p:sp>
        <p:nvSpPr>
          <p:cNvPr id="4" name="Oval 3">
            <a:extLst>
              <a:ext uri="{FF2B5EF4-FFF2-40B4-BE49-F238E27FC236}">
                <a16:creationId xmlns:a16="http://schemas.microsoft.com/office/drawing/2014/main" id="{F8354C1F-37ED-494C-A89D-6E5E1E65DB85}"/>
              </a:ext>
            </a:extLst>
          </p:cNvPr>
          <p:cNvSpPr/>
          <p:nvPr/>
        </p:nvSpPr>
        <p:spPr>
          <a:xfrm>
            <a:off x="2438400" y="2854325"/>
            <a:ext cx="1981200" cy="1828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a:p>
        </p:txBody>
      </p:sp>
      <p:sp>
        <p:nvSpPr>
          <p:cNvPr id="7" name="Oval 6">
            <a:extLst>
              <a:ext uri="{FF2B5EF4-FFF2-40B4-BE49-F238E27FC236}">
                <a16:creationId xmlns:a16="http://schemas.microsoft.com/office/drawing/2014/main" id="{792F5864-7308-4D66-BB82-67EEA21AAD78}"/>
              </a:ext>
            </a:extLst>
          </p:cNvPr>
          <p:cNvSpPr/>
          <p:nvPr/>
        </p:nvSpPr>
        <p:spPr>
          <a:xfrm>
            <a:off x="5562600" y="2868613"/>
            <a:ext cx="1981200" cy="1828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a:p>
        </p:txBody>
      </p:sp>
      <p:sp>
        <p:nvSpPr>
          <p:cNvPr id="8" name="Oval 7">
            <a:extLst>
              <a:ext uri="{FF2B5EF4-FFF2-40B4-BE49-F238E27FC236}">
                <a16:creationId xmlns:a16="http://schemas.microsoft.com/office/drawing/2014/main" id="{F006CE1C-EF3C-47E7-8E68-385343B9731F}"/>
              </a:ext>
            </a:extLst>
          </p:cNvPr>
          <p:cNvSpPr/>
          <p:nvPr/>
        </p:nvSpPr>
        <p:spPr>
          <a:xfrm>
            <a:off x="8077200" y="2895600"/>
            <a:ext cx="1981200" cy="1828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IN"/>
          </a:p>
        </p:txBody>
      </p:sp>
      <p:cxnSp>
        <p:nvCxnSpPr>
          <p:cNvPr id="10" name="Straight Connector 9">
            <a:extLst>
              <a:ext uri="{FF2B5EF4-FFF2-40B4-BE49-F238E27FC236}">
                <a16:creationId xmlns:a16="http://schemas.microsoft.com/office/drawing/2014/main" id="{776A2213-CA79-4345-BAA0-24F37A332767}"/>
              </a:ext>
            </a:extLst>
          </p:cNvPr>
          <p:cNvCxnSpPr>
            <a:stCxn id="7" idx="2"/>
          </p:cNvCxnSpPr>
          <p:nvPr/>
        </p:nvCxnSpPr>
        <p:spPr>
          <a:xfrm flipH="1" flipV="1">
            <a:off x="5105400" y="3768725"/>
            <a:ext cx="457200" cy="1428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0655889-4EB0-4FE1-9F4A-9327BD2D8456}"/>
              </a:ext>
            </a:extLst>
          </p:cNvPr>
          <p:cNvCxnSpPr/>
          <p:nvPr/>
        </p:nvCxnSpPr>
        <p:spPr>
          <a:xfrm>
            <a:off x="5105400" y="3414713"/>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87020C9-20C1-473D-8499-BF29A3EA3579}"/>
              </a:ext>
            </a:extLst>
          </p:cNvPr>
          <p:cNvCxnSpPr/>
          <p:nvPr/>
        </p:nvCxnSpPr>
        <p:spPr>
          <a:xfrm flipH="1">
            <a:off x="8686800" y="2743200"/>
            <a:ext cx="76200" cy="2286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082D55D6-F7FD-4275-A0C5-7C86F926FB95}"/>
              </a:ext>
            </a:extLst>
          </p:cNvPr>
          <p:cNvCxnSpPr/>
          <p:nvPr/>
        </p:nvCxnSpPr>
        <p:spPr>
          <a:xfrm>
            <a:off x="8724900" y="2971800"/>
            <a:ext cx="152400" cy="114300"/>
          </a:xfrm>
          <a:prstGeom prst="line">
            <a:avLst/>
          </a:prstGeom>
        </p:spPr>
        <p:style>
          <a:lnRef idx="3">
            <a:schemeClr val="dk1"/>
          </a:lnRef>
          <a:fillRef idx="0">
            <a:schemeClr val="dk1"/>
          </a:fillRef>
          <a:effectRef idx="2">
            <a:schemeClr val="dk1"/>
          </a:effectRef>
          <a:fontRef idx="minor">
            <a:schemeClr val="tx1"/>
          </a:fontRef>
        </p:style>
      </p:cxnSp>
      <p:pic>
        <p:nvPicPr>
          <p:cNvPr id="24587" name="Picture 2" descr="Best Private University in Mathura, Uttar Pradesh(UP), India">
            <a:extLst>
              <a:ext uri="{FF2B5EF4-FFF2-40B4-BE49-F238E27FC236}">
                <a16:creationId xmlns:a16="http://schemas.microsoft.com/office/drawing/2014/main" id="{A1A3CA82-F922-494A-9B79-FA4B2040A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2EEF770-2A14-40CD-8ABD-77307B63C6AE}"/>
              </a:ext>
            </a:extLst>
          </p:cNvPr>
          <p:cNvSpPr/>
          <p:nvPr/>
        </p:nvSpPr>
        <p:spPr>
          <a:xfrm>
            <a:off x="2438400" y="5618163"/>
            <a:ext cx="800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ENTITY OBJECT                          INTERFACE OBJECT                     CONTROL OBJECT</a:t>
            </a:r>
            <a:endParaRPr lang="en-IN" dirty="0"/>
          </a:p>
        </p:txBody>
      </p:sp>
      <p:sp>
        <p:nvSpPr>
          <p:cNvPr id="6" name="Right Arrow 5">
            <a:extLst>
              <a:ext uri="{FF2B5EF4-FFF2-40B4-BE49-F238E27FC236}">
                <a16:creationId xmlns:a16="http://schemas.microsoft.com/office/drawing/2014/main" id="{7A8233B1-7B85-4E6C-9544-CAA1CD7848F9}"/>
              </a:ext>
            </a:extLst>
          </p:cNvPr>
          <p:cNvSpPr/>
          <p:nvPr/>
        </p:nvSpPr>
        <p:spPr>
          <a:xfrm rot="16200000">
            <a:off x="3038475" y="5003800"/>
            <a:ext cx="935038" cy="29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Right Arrow 15">
            <a:extLst>
              <a:ext uri="{FF2B5EF4-FFF2-40B4-BE49-F238E27FC236}">
                <a16:creationId xmlns:a16="http://schemas.microsoft.com/office/drawing/2014/main" id="{3EAFAAF4-2357-4BE6-A1E4-BD4E6AC0AC23}"/>
              </a:ext>
            </a:extLst>
          </p:cNvPr>
          <p:cNvSpPr/>
          <p:nvPr/>
        </p:nvSpPr>
        <p:spPr>
          <a:xfrm rot="16200000">
            <a:off x="8747126" y="5018088"/>
            <a:ext cx="935037" cy="29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 name="Right Arrow 16">
            <a:extLst>
              <a:ext uri="{FF2B5EF4-FFF2-40B4-BE49-F238E27FC236}">
                <a16:creationId xmlns:a16="http://schemas.microsoft.com/office/drawing/2014/main" id="{D5D4FAEC-4C05-43CE-AA3A-F27FE09F8332}"/>
              </a:ext>
            </a:extLst>
          </p:cNvPr>
          <p:cNvSpPr/>
          <p:nvPr/>
        </p:nvSpPr>
        <p:spPr>
          <a:xfrm rot="16200000">
            <a:off x="6118226" y="5018088"/>
            <a:ext cx="935037" cy="29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2E0827-C589-4255-93E8-C6A264771D55}"/>
              </a:ext>
            </a:extLst>
          </p:cNvPr>
          <p:cNvPicPr>
            <a:picLocks noChangeAspect="1"/>
          </p:cNvPicPr>
          <p:nvPr/>
        </p:nvPicPr>
        <p:blipFill>
          <a:blip r:embed="rId2"/>
          <a:stretch>
            <a:fillRect/>
          </a:stretch>
        </p:blipFill>
        <p:spPr>
          <a:xfrm>
            <a:off x="2233612" y="1176337"/>
            <a:ext cx="7724775" cy="4505325"/>
          </a:xfrm>
          <a:prstGeom prst="rect">
            <a:avLst/>
          </a:prstGeom>
        </p:spPr>
      </p:pic>
    </p:spTree>
    <p:extLst>
      <p:ext uri="{BB962C8B-B14F-4D97-AF65-F5344CB8AC3E}">
        <p14:creationId xmlns:p14="http://schemas.microsoft.com/office/powerpoint/2010/main" val="15950998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E35EA-F90E-4D7E-B80E-6D410626B082}"/>
              </a:ext>
            </a:extLst>
          </p:cNvPr>
          <p:cNvPicPr>
            <a:picLocks noChangeAspect="1"/>
          </p:cNvPicPr>
          <p:nvPr/>
        </p:nvPicPr>
        <p:blipFill>
          <a:blip r:embed="rId2"/>
          <a:stretch>
            <a:fillRect/>
          </a:stretch>
        </p:blipFill>
        <p:spPr>
          <a:xfrm>
            <a:off x="2933700" y="1319212"/>
            <a:ext cx="6324600" cy="4219575"/>
          </a:xfrm>
          <a:prstGeom prst="rect">
            <a:avLst/>
          </a:prstGeom>
        </p:spPr>
      </p:pic>
    </p:spTree>
    <p:extLst>
      <p:ext uri="{BB962C8B-B14F-4D97-AF65-F5344CB8AC3E}">
        <p14:creationId xmlns:p14="http://schemas.microsoft.com/office/powerpoint/2010/main" val="26524550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1307AD-56B1-482E-AE9D-B3F7770EEB25}"/>
              </a:ext>
            </a:extLst>
          </p:cNvPr>
          <p:cNvPicPr>
            <a:picLocks noChangeAspect="1"/>
          </p:cNvPicPr>
          <p:nvPr/>
        </p:nvPicPr>
        <p:blipFill>
          <a:blip r:embed="rId2"/>
          <a:stretch>
            <a:fillRect/>
          </a:stretch>
        </p:blipFill>
        <p:spPr>
          <a:xfrm>
            <a:off x="1504950" y="450166"/>
            <a:ext cx="9182100" cy="4669521"/>
          </a:xfrm>
          <a:prstGeom prst="rect">
            <a:avLst/>
          </a:prstGeom>
        </p:spPr>
      </p:pic>
    </p:spTree>
    <p:extLst>
      <p:ext uri="{BB962C8B-B14F-4D97-AF65-F5344CB8AC3E}">
        <p14:creationId xmlns:p14="http://schemas.microsoft.com/office/powerpoint/2010/main" val="9802488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895FA6-381C-495C-9B7D-E6B46E8B5069}"/>
              </a:ext>
            </a:extLst>
          </p:cNvPr>
          <p:cNvPicPr>
            <a:picLocks noChangeAspect="1"/>
          </p:cNvPicPr>
          <p:nvPr/>
        </p:nvPicPr>
        <p:blipFill>
          <a:blip r:embed="rId2"/>
          <a:stretch>
            <a:fillRect/>
          </a:stretch>
        </p:blipFill>
        <p:spPr>
          <a:xfrm>
            <a:off x="1395412" y="857250"/>
            <a:ext cx="9401175" cy="5143500"/>
          </a:xfrm>
          <a:prstGeom prst="rect">
            <a:avLst/>
          </a:prstGeom>
        </p:spPr>
      </p:pic>
    </p:spTree>
    <p:extLst>
      <p:ext uri="{BB962C8B-B14F-4D97-AF65-F5344CB8AC3E}">
        <p14:creationId xmlns:p14="http://schemas.microsoft.com/office/powerpoint/2010/main" val="967566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61AB3-925B-4536-B602-F1BE7C7A90A4}"/>
              </a:ext>
            </a:extLst>
          </p:cNvPr>
          <p:cNvPicPr>
            <a:picLocks noChangeAspect="1"/>
          </p:cNvPicPr>
          <p:nvPr/>
        </p:nvPicPr>
        <p:blipFill>
          <a:blip r:embed="rId2"/>
          <a:stretch>
            <a:fillRect/>
          </a:stretch>
        </p:blipFill>
        <p:spPr>
          <a:xfrm>
            <a:off x="2366962" y="1033462"/>
            <a:ext cx="7458075" cy="4791075"/>
          </a:xfrm>
          <a:prstGeom prst="rect">
            <a:avLst/>
          </a:prstGeom>
        </p:spPr>
      </p:pic>
    </p:spTree>
    <p:extLst>
      <p:ext uri="{BB962C8B-B14F-4D97-AF65-F5344CB8AC3E}">
        <p14:creationId xmlns:p14="http://schemas.microsoft.com/office/powerpoint/2010/main" val="7835994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CF18C-631C-47EF-B435-4B452B9F5EFC}"/>
              </a:ext>
            </a:extLst>
          </p:cNvPr>
          <p:cNvPicPr>
            <a:picLocks noChangeAspect="1"/>
          </p:cNvPicPr>
          <p:nvPr/>
        </p:nvPicPr>
        <p:blipFill>
          <a:blip r:embed="rId2"/>
          <a:stretch>
            <a:fillRect/>
          </a:stretch>
        </p:blipFill>
        <p:spPr>
          <a:xfrm>
            <a:off x="1452562" y="1071562"/>
            <a:ext cx="9286875" cy="4714875"/>
          </a:xfrm>
          <a:prstGeom prst="rect">
            <a:avLst/>
          </a:prstGeom>
        </p:spPr>
      </p:pic>
    </p:spTree>
    <p:extLst>
      <p:ext uri="{BB962C8B-B14F-4D97-AF65-F5344CB8AC3E}">
        <p14:creationId xmlns:p14="http://schemas.microsoft.com/office/powerpoint/2010/main" val="21641820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14A81-E72E-422A-BFAB-71240DFC7B4D}"/>
              </a:ext>
            </a:extLst>
          </p:cNvPr>
          <p:cNvPicPr>
            <a:picLocks noChangeAspect="1"/>
          </p:cNvPicPr>
          <p:nvPr/>
        </p:nvPicPr>
        <p:blipFill>
          <a:blip r:embed="rId2"/>
          <a:stretch>
            <a:fillRect/>
          </a:stretch>
        </p:blipFill>
        <p:spPr>
          <a:xfrm>
            <a:off x="2066925" y="1843087"/>
            <a:ext cx="8058150" cy="3171825"/>
          </a:xfrm>
          <a:prstGeom prst="rect">
            <a:avLst/>
          </a:prstGeom>
        </p:spPr>
      </p:pic>
    </p:spTree>
    <p:extLst>
      <p:ext uri="{BB962C8B-B14F-4D97-AF65-F5344CB8AC3E}">
        <p14:creationId xmlns:p14="http://schemas.microsoft.com/office/powerpoint/2010/main" val="36099054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EB130-03DF-49B9-9822-99034586219C}"/>
              </a:ext>
            </a:extLst>
          </p:cNvPr>
          <p:cNvPicPr>
            <a:picLocks noChangeAspect="1"/>
          </p:cNvPicPr>
          <p:nvPr/>
        </p:nvPicPr>
        <p:blipFill>
          <a:blip r:embed="rId2"/>
          <a:stretch>
            <a:fillRect/>
          </a:stretch>
        </p:blipFill>
        <p:spPr>
          <a:xfrm>
            <a:off x="1702191" y="847725"/>
            <a:ext cx="7427741" cy="5876632"/>
          </a:xfrm>
          <a:prstGeom prst="rect">
            <a:avLst/>
          </a:prstGeom>
        </p:spPr>
      </p:pic>
      <p:pic>
        <p:nvPicPr>
          <p:cNvPr id="5" name="Picture 4">
            <a:extLst>
              <a:ext uri="{FF2B5EF4-FFF2-40B4-BE49-F238E27FC236}">
                <a16:creationId xmlns:a16="http://schemas.microsoft.com/office/drawing/2014/main" id="{E62D34FB-FEA8-4D2E-91E2-EE46A2C90388}"/>
              </a:ext>
            </a:extLst>
          </p:cNvPr>
          <p:cNvPicPr>
            <a:picLocks noChangeAspect="1"/>
          </p:cNvPicPr>
          <p:nvPr/>
        </p:nvPicPr>
        <p:blipFill>
          <a:blip r:embed="rId3"/>
          <a:stretch>
            <a:fillRect/>
          </a:stretch>
        </p:blipFill>
        <p:spPr>
          <a:xfrm>
            <a:off x="3668737" y="133643"/>
            <a:ext cx="4038600" cy="495300"/>
          </a:xfrm>
          <a:prstGeom prst="rect">
            <a:avLst/>
          </a:prstGeom>
        </p:spPr>
      </p:pic>
    </p:spTree>
    <p:extLst>
      <p:ext uri="{BB962C8B-B14F-4D97-AF65-F5344CB8AC3E}">
        <p14:creationId xmlns:p14="http://schemas.microsoft.com/office/powerpoint/2010/main" val="22543560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324F7-9E99-405D-88D3-30B939069730}"/>
              </a:ext>
            </a:extLst>
          </p:cNvPr>
          <p:cNvPicPr>
            <a:picLocks noChangeAspect="1"/>
          </p:cNvPicPr>
          <p:nvPr/>
        </p:nvPicPr>
        <p:blipFill>
          <a:blip r:embed="rId2"/>
          <a:stretch>
            <a:fillRect/>
          </a:stretch>
        </p:blipFill>
        <p:spPr>
          <a:xfrm>
            <a:off x="1195387" y="1028700"/>
            <a:ext cx="9801225" cy="4800600"/>
          </a:xfrm>
          <a:prstGeom prst="rect">
            <a:avLst/>
          </a:prstGeom>
        </p:spPr>
      </p:pic>
    </p:spTree>
    <p:extLst>
      <p:ext uri="{BB962C8B-B14F-4D97-AF65-F5344CB8AC3E}">
        <p14:creationId xmlns:p14="http://schemas.microsoft.com/office/powerpoint/2010/main" val="15216199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08550-BCDE-46BE-BFAD-116A6390A59C}"/>
              </a:ext>
            </a:extLst>
          </p:cNvPr>
          <p:cNvPicPr>
            <a:picLocks noChangeAspect="1"/>
          </p:cNvPicPr>
          <p:nvPr/>
        </p:nvPicPr>
        <p:blipFill>
          <a:blip r:embed="rId2"/>
          <a:stretch>
            <a:fillRect/>
          </a:stretch>
        </p:blipFill>
        <p:spPr>
          <a:xfrm>
            <a:off x="1824037" y="1285875"/>
            <a:ext cx="8543925" cy="4286250"/>
          </a:xfrm>
          <a:prstGeom prst="rect">
            <a:avLst/>
          </a:prstGeom>
        </p:spPr>
      </p:pic>
    </p:spTree>
    <p:extLst>
      <p:ext uri="{BB962C8B-B14F-4D97-AF65-F5344CB8AC3E}">
        <p14:creationId xmlns:p14="http://schemas.microsoft.com/office/powerpoint/2010/main" val="1593443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A9456B6-5E98-4C3F-8288-652C4FF85F72}"/>
              </a:ext>
            </a:extLst>
          </p:cNvPr>
          <p:cNvSpPr>
            <a:spLocks noGrp="1" noChangeArrowheads="1"/>
          </p:cNvSpPr>
          <p:nvPr>
            <p:ph type="title"/>
          </p:nvPr>
        </p:nvSpPr>
        <p:spPr>
          <a:xfrm>
            <a:off x="1676400" y="34925"/>
            <a:ext cx="4038600" cy="1143000"/>
          </a:xfrm>
        </p:spPr>
        <p:txBody>
          <a:bodyPr>
            <a:normAutofit fontScale="90000"/>
          </a:bodyPr>
          <a:lstStyle/>
          <a:p>
            <a:pPr eaLnBrk="1" hangingPunct="1"/>
            <a:r>
              <a:rPr lang="en-US" altLang="en-US">
                <a:solidFill>
                  <a:srgbClr val="FF0000"/>
                </a:solidFill>
              </a:rPr>
              <a:t>Sequence Diagram</a:t>
            </a:r>
          </a:p>
        </p:txBody>
      </p:sp>
      <p:sp>
        <p:nvSpPr>
          <p:cNvPr id="25603" name="Content Placeholder 2">
            <a:extLst>
              <a:ext uri="{FF2B5EF4-FFF2-40B4-BE49-F238E27FC236}">
                <a16:creationId xmlns:a16="http://schemas.microsoft.com/office/drawing/2014/main" id="{7C35F014-21FA-49FB-B4E7-38497C377ECE}"/>
              </a:ext>
            </a:extLst>
          </p:cNvPr>
          <p:cNvSpPr>
            <a:spLocks noGrp="1" noChangeArrowheads="1"/>
          </p:cNvSpPr>
          <p:nvPr>
            <p:ph idx="1"/>
          </p:nvPr>
        </p:nvSpPr>
        <p:spPr>
          <a:xfrm>
            <a:off x="1676400" y="1143000"/>
            <a:ext cx="8839200" cy="5181600"/>
          </a:xfrm>
        </p:spPr>
        <p:txBody>
          <a:bodyPr/>
          <a:lstStyle/>
          <a:p>
            <a:pPr algn="just" eaLnBrk="1" hangingPunct="1"/>
            <a:r>
              <a:rPr lang="en-US" altLang="en-US" sz="2600"/>
              <a:t>Sequence diagram descries interaction among classes in terms of an exchange of message over time. Sequence diagram demonstrate the behavior of objects in a use case by describing the object and messages they pass. A sequence diagram depicts the sequence of actions that occurs in system. The invocation of methods in each object and the order in which they captured in a sequence diagram. This makes sequence diagram very useful. </a:t>
            </a:r>
            <a:endParaRPr lang="en-US" altLang="en-US" sz="2000"/>
          </a:p>
        </p:txBody>
      </p:sp>
      <p:sp>
        <p:nvSpPr>
          <p:cNvPr id="53252" name="Slide Number Placeholder 4">
            <a:extLst>
              <a:ext uri="{FF2B5EF4-FFF2-40B4-BE49-F238E27FC236}">
                <a16:creationId xmlns:a16="http://schemas.microsoft.com/office/drawing/2014/main" id="{1C807B25-EC11-4A35-95F7-66300A052AE9}"/>
              </a:ext>
            </a:extLst>
          </p:cNvPr>
          <p:cNvSpPr>
            <a:spLocks noGrp="1"/>
          </p:cNvSpPr>
          <p:nvPr>
            <p:ph type="sldNum" sz="quarter" idx="12"/>
          </p:nvPr>
        </p:nvSpPr>
        <p:spPr/>
        <p:txBody>
          <a:bodyPr/>
          <a:lstStyle/>
          <a:p>
            <a:pPr>
              <a:defRPr/>
            </a:pPr>
            <a:fld id="{55050E6E-2403-4C5E-93A5-84E150F95B13}" type="slidenum">
              <a:rPr lang="en-US"/>
              <a:pPr>
                <a:defRPr/>
              </a:pPr>
              <a:t>23</a:t>
            </a:fld>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31D46-370E-4243-BCAD-F8FAB41F1EAF}"/>
              </a:ext>
            </a:extLst>
          </p:cNvPr>
          <p:cNvPicPr>
            <a:picLocks noChangeAspect="1"/>
          </p:cNvPicPr>
          <p:nvPr/>
        </p:nvPicPr>
        <p:blipFill>
          <a:blip r:embed="rId2"/>
          <a:stretch>
            <a:fillRect/>
          </a:stretch>
        </p:blipFill>
        <p:spPr>
          <a:xfrm>
            <a:off x="1571625" y="1395412"/>
            <a:ext cx="9048750" cy="4067175"/>
          </a:xfrm>
          <a:prstGeom prst="rect">
            <a:avLst/>
          </a:prstGeom>
        </p:spPr>
      </p:pic>
    </p:spTree>
    <p:extLst>
      <p:ext uri="{BB962C8B-B14F-4D97-AF65-F5344CB8AC3E}">
        <p14:creationId xmlns:p14="http://schemas.microsoft.com/office/powerpoint/2010/main" val="256953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3F035-7C8D-45AD-B183-3634D3B95ECC}"/>
              </a:ext>
            </a:extLst>
          </p:cNvPr>
          <p:cNvPicPr>
            <a:picLocks noChangeAspect="1"/>
          </p:cNvPicPr>
          <p:nvPr/>
        </p:nvPicPr>
        <p:blipFill>
          <a:blip r:embed="rId2"/>
          <a:stretch>
            <a:fillRect/>
          </a:stretch>
        </p:blipFill>
        <p:spPr>
          <a:xfrm>
            <a:off x="1543050" y="1428750"/>
            <a:ext cx="9105900" cy="4000500"/>
          </a:xfrm>
          <a:prstGeom prst="rect">
            <a:avLst/>
          </a:prstGeom>
        </p:spPr>
      </p:pic>
    </p:spTree>
    <p:extLst>
      <p:ext uri="{BB962C8B-B14F-4D97-AF65-F5344CB8AC3E}">
        <p14:creationId xmlns:p14="http://schemas.microsoft.com/office/powerpoint/2010/main" val="28239108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FD93A-FB9C-42C8-A4AE-8A89B5A8A128}"/>
              </a:ext>
            </a:extLst>
          </p:cNvPr>
          <p:cNvPicPr>
            <a:picLocks noChangeAspect="1"/>
          </p:cNvPicPr>
          <p:nvPr/>
        </p:nvPicPr>
        <p:blipFill>
          <a:blip r:embed="rId2"/>
          <a:stretch>
            <a:fillRect/>
          </a:stretch>
        </p:blipFill>
        <p:spPr>
          <a:xfrm>
            <a:off x="1704975" y="847725"/>
            <a:ext cx="8782050" cy="5162550"/>
          </a:xfrm>
          <a:prstGeom prst="rect">
            <a:avLst/>
          </a:prstGeom>
        </p:spPr>
      </p:pic>
    </p:spTree>
    <p:extLst>
      <p:ext uri="{BB962C8B-B14F-4D97-AF65-F5344CB8AC3E}">
        <p14:creationId xmlns:p14="http://schemas.microsoft.com/office/powerpoint/2010/main" val="6877596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6A138-516F-4475-8D15-54BFE1199F48}"/>
              </a:ext>
            </a:extLst>
          </p:cNvPr>
          <p:cNvPicPr>
            <a:picLocks noChangeAspect="1"/>
          </p:cNvPicPr>
          <p:nvPr/>
        </p:nvPicPr>
        <p:blipFill>
          <a:blip r:embed="rId2"/>
          <a:stretch>
            <a:fillRect/>
          </a:stretch>
        </p:blipFill>
        <p:spPr>
          <a:xfrm>
            <a:off x="1162050" y="1471612"/>
            <a:ext cx="9867900" cy="3914775"/>
          </a:xfrm>
          <a:prstGeom prst="rect">
            <a:avLst/>
          </a:prstGeom>
        </p:spPr>
      </p:pic>
    </p:spTree>
    <p:extLst>
      <p:ext uri="{BB962C8B-B14F-4D97-AF65-F5344CB8AC3E}">
        <p14:creationId xmlns:p14="http://schemas.microsoft.com/office/powerpoint/2010/main" val="19955899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6E966F-9D40-4247-BC0F-1FD7E1B23616}"/>
              </a:ext>
            </a:extLst>
          </p:cNvPr>
          <p:cNvPicPr>
            <a:picLocks noChangeAspect="1"/>
          </p:cNvPicPr>
          <p:nvPr/>
        </p:nvPicPr>
        <p:blipFill>
          <a:blip r:embed="rId2"/>
          <a:stretch>
            <a:fillRect/>
          </a:stretch>
        </p:blipFill>
        <p:spPr>
          <a:xfrm>
            <a:off x="1433512" y="895350"/>
            <a:ext cx="9324975" cy="5067300"/>
          </a:xfrm>
          <a:prstGeom prst="rect">
            <a:avLst/>
          </a:prstGeom>
        </p:spPr>
      </p:pic>
    </p:spTree>
    <p:extLst>
      <p:ext uri="{BB962C8B-B14F-4D97-AF65-F5344CB8AC3E}">
        <p14:creationId xmlns:p14="http://schemas.microsoft.com/office/powerpoint/2010/main" val="2151029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FA55E-0BD6-41DB-A0D2-E2D58551DCB9}"/>
              </a:ext>
            </a:extLst>
          </p:cNvPr>
          <p:cNvPicPr>
            <a:picLocks noChangeAspect="1"/>
          </p:cNvPicPr>
          <p:nvPr/>
        </p:nvPicPr>
        <p:blipFill>
          <a:blip r:embed="rId2"/>
          <a:stretch>
            <a:fillRect/>
          </a:stretch>
        </p:blipFill>
        <p:spPr>
          <a:xfrm>
            <a:off x="1309687" y="852487"/>
            <a:ext cx="9572625" cy="5153025"/>
          </a:xfrm>
          <a:prstGeom prst="rect">
            <a:avLst/>
          </a:prstGeom>
        </p:spPr>
      </p:pic>
    </p:spTree>
    <p:extLst>
      <p:ext uri="{BB962C8B-B14F-4D97-AF65-F5344CB8AC3E}">
        <p14:creationId xmlns:p14="http://schemas.microsoft.com/office/powerpoint/2010/main" val="3325637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814F1C-B60E-47EF-A67D-D7DE5C85B54E}"/>
              </a:ext>
            </a:extLst>
          </p:cNvPr>
          <p:cNvPicPr>
            <a:picLocks noChangeAspect="1"/>
          </p:cNvPicPr>
          <p:nvPr/>
        </p:nvPicPr>
        <p:blipFill>
          <a:blip r:embed="rId2"/>
          <a:stretch>
            <a:fillRect/>
          </a:stretch>
        </p:blipFill>
        <p:spPr>
          <a:xfrm>
            <a:off x="1838325" y="847725"/>
            <a:ext cx="8515350" cy="5162550"/>
          </a:xfrm>
          <a:prstGeom prst="rect">
            <a:avLst/>
          </a:prstGeom>
        </p:spPr>
      </p:pic>
    </p:spTree>
    <p:extLst>
      <p:ext uri="{BB962C8B-B14F-4D97-AF65-F5344CB8AC3E}">
        <p14:creationId xmlns:p14="http://schemas.microsoft.com/office/powerpoint/2010/main" val="15776030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A5439-8726-4C68-B1F2-BE3BFDA3780B}"/>
              </a:ext>
            </a:extLst>
          </p:cNvPr>
          <p:cNvPicPr>
            <a:picLocks noChangeAspect="1"/>
          </p:cNvPicPr>
          <p:nvPr/>
        </p:nvPicPr>
        <p:blipFill>
          <a:blip r:embed="rId2"/>
          <a:stretch>
            <a:fillRect/>
          </a:stretch>
        </p:blipFill>
        <p:spPr>
          <a:xfrm>
            <a:off x="1509712" y="0"/>
            <a:ext cx="9172575" cy="2293034"/>
          </a:xfrm>
          <a:prstGeom prst="rect">
            <a:avLst/>
          </a:prstGeom>
        </p:spPr>
      </p:pic>
      <p:pic>
        <p:nvPicPr>
          <p:cNvPr id="5" name="Picture 4">
            <a:extLst>
              <a:ext uri="{FF2B5EF4-FFF2-40B4-BE49-F238E27FC236}">
                <a16:creationId xmlns:a16="http://schemas.microsoft.com/office/drawing/2014/main" id="{A577A4BC-A9A3-41C7-A307-C29BBDB34F76}"/>
              </a:ext>
            </a:extLst>
          </p:cNvPr>
          <p:cNvPicPr>
            <a:picLocks noChangeAspect="1"/>
          </p:cNvPicPr>
          <p:nvPr/>
        </p:nvPicPr>
        <p:blipFill>
          <a:blip r:embed="rId3"/>
          <a:stretch>
            <a:fillRect/>
          </a:stretch>
        </p:blipFill>
        <p:spPr>
          <a:xfrm>
            <a:off x="1285509" y="2898092"/>
            <a:ext cx="9058275" cy="3333750"/>
          </a:xfrm>
          <a:prstGeom prst="rect">
            <a:avLst/>
          </a:prstGeom>
        </p:spPr>
      </p:pic>
    </p:spTree>
    <p:extLst>
      <p:ext uri="{BB962C8B-B14F-4D97-AF65-F5344CB8AC3E}">
        <p14:creationId xmlns:p14="http://schemas.microsoft.com/office/powerpoint/2010/main" val="35086582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8B812-D063-4F4A-A21D-62C66B80F14D}"/>
              </a:ext>
            </a:extLst>
          </p:cNvPr>
          <p:cNvPicPr>
            <a:picLocks noChangeAspect="1"/>
          </p:cNvPicPr>
          <p:nvPr/>
        </p:nvPicPr>
        <p:blipFill>
          <a:blip r:embed="rId2"/>
          <a:stretch>
            <a:fillRect/>
          </a:stretch>
        </p:blipFill>
        <p:spPr>
          <a:xfrm>
            <a:off x="1590675" y="1395412"/>
            <a:ext cx="9010650" cy="4067175"/>
          </a:xfrm>
          <a:prstGeom prst="rect">
            <a:avLst/>
          </a:prstGeom>
        </p:spPr>
      </p:pic>
    </p:spTree>
    <p:extLst>
      <p:ext uri="{BB962C8B-B14F-4D97-AF65-F5344CB8AC3E}">
        <p14:creationId xmlns:p14="http://schemas.microsoft.com/office/powerpoint/2010/main" val="19084788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3511C-3619-4375-AF82-98CC51ED9B11}"/>
              </a:ext>
            </a:extLst>
          </p:cNvPr>
          <p:cNvPicPr>
            <a:picLocks noChangeAspect="1"/>
          </p:cNvPicPr>
          <p:nvPr/>
        </p:nvPicPr>
        <p:blipFill>
          <a:blip r:embed="rId2"/>
          <a:stretch>
            <a:fillRect/>
          </a:stretch>
        </p:blipFill>
        <p:spPr>
          <a:xfrm>
            <a:off x="1285875" y="933450"/>
            <a:ext cx="9620250" cy="4991100"/>
          </a:xfrm>
          <a:prstGeom prst="rect">
            <a:avLst/>
          </a:prstGeom>
        </p:spPr>
      </p:pic>
    </p:spTree>
    <p:extLst>
      <p:ext uri="{BB962C8B-B14F-4D97-AF65-F5344CB8AC3E}">
        <p14:creationId xmlns:p14="http://schemas.microsoft.com/office/powerpoint/2010/main" val="24254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3B26FA9C-CC2C-4623-BB8E-80A144CD0935}"/>
              </a:ext>
            </a:extLst>
          </p:cNvPr>
          <p:cNvSpPr>
            <a:spLocks noGrp="1" noChangeArrowheads="1"/>
          </p:cNvSpPr>
          <p:nvPr>
            <p:ph type="title"/>
          </p:nvPr>
        </p:nvSpPr>
        <p:spPr/>
        <p:txBody>
          <a:bodyPr/>
          <a:lstStyle/>
          <a:p>
            <a:pPr eaLnBrk="1" hangingPunct="1"/>
            <a:endParaRPr lang="en-US" altLang="en-US"/>
          </a:p>
        </p:txBody>
      </p:sp>
      <p:sp>
        <p:nvSpPr>
          <p:cNvPr id="54275" name="Footer Placeholder 3">
            <a:extLst>
              <a:ext uri="{FF2B5EF4-FFF2-40B4-BE49-F238E27FC236}">
                <a16:creationId xmlns:a16="http://schemas.microsoft.com/office/drawing/2014/main" id="{CCB42B7B-6326-4FC1-BA3A-BE851BA0E410}"/>
              </a:ext>
            </a:extLst>
          </p:cNvPr>
          <p:cNvSpPr>
            <a:spLocks noGrp="1"/>
          </p:cNvSpPr>
          <p:nvPr>
            <p:ph type="ftr" sz="quarter" idx="11"/>
          </p:nvPr>
        </p:nvSpPr>
        <p:spPr/>
        <p:txBody>
          <a:bodyPr/>
          <a:lstStyle/>
          <a:p>
            <a:pPr>
              <a:defRPr/>
            </a:pPr>
            <a:r>
              <a:rPr lang="en-US"/>
              <a:t>OO Design</a:t>
            </a:r>
          </a:p>
        </p:txBody>
      </p:sp>
      <p:sp>
        <p:nvSpPr>
          <p:cNvPr id="54276" name="Slide Number Placeholder 4">
            <a:extLst>
              <a:ext uri="{FF2B5EF4-FFF2-40B4-BE49-F238E27FC236}">
                <a16:creationId xmlns:a16="http://schemas.microsoft.com/office/drawing/2014/main" id="{C5755EFB-ED45-4785-B50D-04DBA19207CF}"/>
              </a:ext>
            </a:extLst>
          </p:cNvPr>
          <p:cNvSpPr>
            <a:spLocks noGrp="1"/>
          </p:cNvSpPr>
          <p:nvPr>
            <p:ph type="sldNum" sz="quarter" idx="12"/>
          </p:nvPr>
        </p:nvSpPr>
        <p:spPr/>
        <p:txBody>
          <a:bodyPr/>
          <a:lstStyle/>
          <a:p>
            <a:pPr>
              <a:defRPr/>
            </a:pPr>
            <a:fld id="{135D0DD0-EE93-491B-9384-2A63AA4A0B44}" type="slidenum">
              <a:rPr lang="en-US"/>
              <a:pPr>
                <a:defRPr/>
              </a:pPr>
              <a:t>24</a:t>
            </a:fld>
            <a:endParaRPr lang="en-US"/>
          </a:p>
        </p:txBody>
      </p:sp>
      <p:pic>
        <p:nvPicPr>
          <p:cNvPr id="26629" name="Picture 2">
            <a:extLst>
              <a:ext uri="{FF2B5EF4-FFF2-40B4-BE49-F238E27FC236}">
                <a16:creationId xmlns:a16="http://schemas.microsoft.com/office/drawing/2014/main" id="{A3E69FD4-38B9-49AC-96E4-E6DE340397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26630" name="TextBox 6">
            <a:extLst>
              <a:ext uri="{FF2B5EF4-FFF2-40B4-BE49-F238E27FC236}">
                <a16:creationId xmlns:a16="http://schemas.microsoft.com/office/drawing/2014/main" id="{54FD4A96-C4EC-47FF-94C9-81592E6A3F58}"/>
              </a:ext>
            </a:extLst>
          </p:cNvPr>
          <p:cNvSpPr txBox="1">
            <a:spLocks noChangeArrowheads="1"/>
          </p:cNvSpPr>
          <p:nvPr/>
        </p:nvSpPr>
        <p:spPr bwMode="auto">
          <a:xfrm>
            <a:off x="3429000" y="6488114"/>
            <a:ext cx="632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t>Sequence Diagram of Library Management System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9964D7-1AA6-4D4B-BE31-2E31E3542205}"/>
              </a:ext>
            </a:extLst>
          </p:cNvPr>
          <p:cNvPicPr>
            <a:picLocks noChangeAspect="1"/>
          </p:cNvPicPr>
          <p:nvPr/>
        </p:nvPicPr>
        <p:blipFill>
          <a:blip r:embed="rId2"/>
          <a:stretch>
            <a:fillRect/>
          </a:stretch>
        </p:blipFill>
        <p:spPr>
          <a:xfrm>
            <a:off x="1095375" y="909637"/>
            <a:ext cx="10001250" cy="5038725"/>
          </a:xfrm>
          <a:prstGeom prst="rect">
            <a:avLst/>
          </a:prstGeom>
        </p:spPr>
      </p:pic>
    </p:spTree>
    <p:extLst>
      <p:ext uri="{BB962C8B-B14F-4D97-AF65-F5344CB8AC3E}">
        <p14:creationId xmlns:p14="http://schemas.microsoft.com/office/powerpoint/2010/main" val="11303732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B8A83-7D2E-47F6-9198-A448B042BD1E}"/>
              </a:ext>
            </a:extLst>
          </p:cNvPr>
          <p:cNvPicPr>
            <a:picLocks noChangeAspect="1"/>
          </p:cNvPicPr>
          <p:nvPr/>
        </p:nvPicPr>
        <p:blipFill>
          <a:blip r:embed="rId2"/>
          <a:stretch>
            <a:fillRect/>
          </a:stretch>
        </p:blipFill>
        <p:spPr>
          <a:xfrm>
            <a:off x="1475569" y="284504"/>
            <a:ext cx="8734425" cy="2181225"/>
          </a:xfrm>
          <a:prstGeom prst="rect">
            <a:avLst/>
          </a:prstGeom>
        </p:spPr>
      </p:pic>
    </p:spTree>
    <p:extLst>
      <p:ext uri="{BB962C8B-B14F-4D97-AF65-F5344CB8AC3E}">
        <p14:creationId xmlns:p14="http://schemas.microsoft.com/office/powerpoint/2010/main" val="12978685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A36420-EBD2-4CB3-8B59-20B99C8008F8}"/>
              </a:ext>
            </a:extLst>
          </p:cNvPr>
          <p:cNvPicPr>
            <a:picLocks noChangeAspect="1"/>
          </p:cNvPicPr>
          <p:nvPr/>
        </p:nvPicPr>
        <p:blipFill>
          <a:blip r:embed="rId2"/>
          <a:stretch>
            <a:fillRect/>
          </a:stretch>
        </p:blipFill>
        <p:spPr>
          <a:xfrm>
            <a:off x="534572" y="337625"/>
            <a:ext cx="11338560" cy="6091310"/>
          </a:xfrm>
          <a:prstGeom prst="rect">
            <a:avLst/>
          </a:prstGeom>
        </p:spPr>
      </p:pic>
    </p:spTree>
    <p:extLst>
      <p:ext uri="{BB962C8B-B14F-4D97-AF65-F5344CB8AC3E}">
        <p14:creationId xmlns:p14="http://schemas.microsoft.com/office/powerpoint/2010/main" val="3479134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428CA-867F-451D-BC35-0F6840D34ABC}"/>
              </a:ext>
            </a:extLst>
          </p:cNvPr>
          <p:cNvPicPr>
            <a:picLocks noChangeAspect="1"/>
          </p:cNvPicPr>
          <p:nvPr/>
        </p:nvPicPr>
        <p:blipFill>
          <a:blip r:embed="rId2"/>
          <a:stretch>
            <a:fillRect/>
          </a:stretch>
        </p:blipFill>
        <p:spPr>
          <a:xfrm>
            <a:off x="478302" y="267287"/>
            <a:ext cx="11563643" cy="6077242"/>
          </a:xfrm>
          <a:prstGeom prst="rect">
            <a:avLst/>
          </a:prstGeom>
        </p:spPr>
      </p:pic>
    </p:spTree>
    <p:extLst>
      <p:ext uri="{BB962C8B-B14F-4D97-AF65-F5344CB8AC3E}">
        <p14:creationId xmlns:p14="http://schemas.microsoft.com/office/powerpoint/2010/main" val="14872969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CC0AE-FB6C-453E-A39F-A9C56F718DC8}"/>
              </a:ext>
            </a:extLst>
          </p:cNvPr>
          <p:cNvSpPr txBox="1"/>
          <p:nvPr/>
        </p:nvSpPr>
        <p:spPr>
          <a:xfrm>
            <a:off x="3696286" y="230330"/>
            <a:ext cx="6098344" cy="523220"/>
          </a:xfrm>
          <a:prstGeom prst="rect">
            <a:avLst/>
          </a:prstGeom>
          <a:noFill/>
        </p:spPr>
        <p:txBody>
          <a:bodyPr wrap="square">
            <a:spAutoFit/>
          </a:bodyPr>
          <a:lstStyle/>
          <a:p>
            <a:pPr algn="ctr"/>
            <a:r>
              <a:rPr lang="en-IN" sz="2800" b="1" i="0" dirty="0">
                <a:solidFill>
                  <a:srgbClr val="273239"/>
                </a:solidFill>
                <a:effectLst/>
                <a:latin typeface="urw-din"/>
              </a:rPr>
              <a:t>Software Reverse Engineering</a:t>
            </a:r>
            <a:r>
              <a:rPr lang="en-IN" sz="2800" b="0" i="0" dirty="0">
                <a:solidFill>
                  <a:srgbClr val="273239"/>
                </a:solidFill>
                <a:effectLst/>
                <a:latin typeface="urw-din"/>
              </a:rPr>
              <a:t> </a:t>
            </a:r>
            <a:endParaRPr lang="en-IN" sz="2800" dirty="0"/>
          </a:p>
        </p:txBody>
      </p:sp>
      <p:sp>
        <p:nvSpPr>
          <p:cNvPr id="5" name="TextBox 4">
            <a:extLst>
              <a:ext uri="{FF2B5EF4-FFF2-40B4-BE49-F238E27FC236}">
                <a16:creationId xmlns:a16="http://schemas.microsoft.com/office/drawing/2014/main" id="{C5312E60-0ADF-40F9-9ABD-50DDFE3ED28C}"/>
              </a:ext>
            </a:extLst>
          </p:cNvPr>
          <p:cNvSpPr txBox="1"/>
          <p:nvPr/>
        </p:nvSpPr>
        <p:spPr>
          <a:xfrm>
            <a:off x="281354" y="1005229"/>
            <a:ext cx="11268222" cy="3416320"/>
          </a:xfrm>
          <a:prstGeom prst="rect">
            <a:avLst/>
          </a:prstGeom>
          <a:noFill/>
        </p:spPr>
        <p:txBody>
          <a:bodyPr wrap="square">
            <a:spAutoFit/>
          </a:bodyPr>
          <a:lstStyle/>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It is a process of recovering the design, requirement specifications and functions of a product from an analysis of its code. </a:t>
            </a:r>
          </a:p>
          <a:p>
            <a:pPr algn="just" fontAlgn="base"/>
            <a:endParaRPr lang="en-US" sz="2400" dirty="0">
              <a:solidFill>
                <a:srgbClr val="273239"/>
              </a:solidFill>
              <a:latin typeface="Times New Roman" panose="02020603050405020304" pitchFamily="18" charset="0"/>
              <a:cs typeface="Times New Roman" panose="02020603050405020304" pitchFamily="18" charset="0"/>
            </a:endParaRP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It builds a program database and generates information from this. </a:t>
            </a: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The purpose of reverse engineering is to facilitate the maintenance work by improving the understandability of a system and to produce the necessary documents for a legacy system. </a:t>
            </a: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0661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67CCE6-32DE-46E5-9C7D-7042CDD2D84C}"/>
              </a:ext>
            </a:extLst>
          </p:cNvPr>
          <p:cNvSpPr txBox="1"/>
          <p:nvPr/>
        </p:nvSpPr>
        <p:spPr>
          <a:xfrm>
            <a:off x="235634" y="190306"/>
            <a:ext cx="9822766" cy="3908762"/>
          </a:xfrm>
          <a:prstGeom prst="rect">
            <a:avLst/>
          </a:prstGeom>
          <a:noFill/>
        </p:spPr>
        <p:txBody>
          <a:bodyPr wrap="square">
            <a:spAutoFit/>
          </a:bodyPr>
          <a:lstStyle/>
          <a:p>
            <a:pPr algn="l" fontAlgn="base">
              <a:buFont typeface="Arial" panose="020B0604020202020204" pitchFamily="34" charset="0"/>
              <a:buChar char="•"/>
            </a:pPr>
            <a:r>
              <a:rPr lang="en-IN" sz="3200" b="1" i="0" dirty="0">
                <a:solidFill>
                  <a:srgbClr val="273239"/>
                </a:solidFill>
                <a:effectLst/>
                <a:latin typeface="urw-din"/>
              </a:rPr>
              <a:t>Reverse Engineering Goals:</a:t>
            </a:r>
            <a:r>
              <a:rPr lang="en-IN" sz="3200" b="0" i="0" dirty="0">
                <a:solidFill>
                  <a:srgbClr val="273239"/>
                </a:solidFill>
                <a:effectLst/>
                <a:latin typeface="urw-din"/>
              </a:rPr>
              <a:t> </a:t>
            </a:r>
            <a:r>
              <a:rPr lang="en-IN" sz="3200" dirty="0"/>
              <a:t/>
            </a:r>
            <a:br>
              <a:rPr lang="en-IN" sz="3200" dirty="0"/>
            </a:br>
            <a:r>
              <a:rPr lang="en-IN" sz="3200" b="0" i="0" dirty="0">
                <a:solidFill>
                  <a:srgbClr val="273239"/>
                </a:solidFill>
                <a:effectLst/>
                <a:latin typeface="urw-din"/>
              </a:rPr>
              <a:t> </a:t>
            </a:r>
          </a:p>
          <a:p>
            <a:pPr fontAlgn="base">
              <a:buFont typeface="Arial" panose="020B0604020202020204" pitchFamily="34" charset="0"/>
              <a:buChar char="•"/>
            </a:pPr>
            <a:r>
              <a:rPr lang="en-US" sz="3200" b="0" i="0" dirty="0">
                <a:solidFill>
                  <a:srgbClr val="273239"/>
                </a:solidFill>
                <a:effectLst/>
                <a:latin typeface="urw-din"/>
              </a:rPr>
              <a:t>Cope with Complexity.</a:t>
            </a:r>
          </a:p>
          <a:p>
            <a:pPr fontAlgn="base">
              <a:buFont typeface="Arial" panose="020B0604020202020204" pitchFamily="34" charset="0"/>
              <a:buChar char="•"/>
            </a:pPr>
            <a:r>
              <a:rPr lang="en-US" sz="3200" b="0" i="0" dirty="0">
                <a:solidFill>
                  <a:srgbClr val="273239"/>
                </a:solidFill>
                <a:effectLst/>
                <a:latin typeface="urw-din"/>
              </a:rPr>
              <a:t>Recover lost information.</a:t>
            </a:r>
          </a:p>
          <a:p>
            <a:pPr fontAlgn="base">
              <a:buFont typeface="Arial" panose="020B0604020202020204" pitchFamily="34" charset="0"/>
              <a:buChar char="•"/>
            </a:pPr>
            <a:r>
              <a:rPr lang="en-US" sz="3200" b="0" i="0" dirty="0">
                <a:solidFill>
                  <a:srgbClr val="273239"/>
                </a:solidFill>
                <a:effectLst/>
                <a:latin typeface="urw-din"/>
              </a:rPr>
              <a:t>Detect side effects.</a:t>
            </a:r>
          </a:p>
          <a:p>
            <a:pPr fontAlgn="base">
              <a:buFont typeface="Arial" panose="020B0604020202020204" pitchFamily="34" charset="0"/>
              <a:buChar char="•"/>
            </a:pPr>
            <a:r>
              <a:rPr lang="en-US" sz="3200" b="0" i="0" dirty="0" err="1">
                <a:solidFill>
                  <a:srgbClr val="273239"/>
                </a:solidFill>
                <a:effectLst/>
                <a:latin typeface="urw-din"/>
              </a:rPr>
              <a:t>Synthesise</a:t>
            </a:r>
            <a:r>
              <a:rPr lang="en-US" sz="3200" b="0" i="0" dirty="0">
                <a:solidFill>
                  <a:srgbClr val="273239"/>
                </a:solidFill>
                <a:effectLst/>
                <a:latin typeface="urw-din"/>
              </a:rPr>
              <a:t> higher abstraction.</a:t>
            </a:r>
          </a:p>
          <a:p>
            <a:pPr fontAlgn="base">
              <a:buFont typeface="Arial" panose="020B0604020202020204" pitchFamily="34" charset="0"/>
              <a:buChar char="•"/>
            </a:pPr>
            <a:r>
              <a:rPr lang="en-US" sz="3200" b="0" i="0" dirty="0">
                <a:solidFill>
                  <a:srgbClr val="273239"/>
                </a:solidFill>
                <a:effectLst/>
                <a:latin typeface="urw-din"/>
              </a:rPr>
              <a:t>Facilitate Reuse.</a:t>
            </a:r>
          </a:p>
          <a:p>
            <a:endParaRPr lang="en-IN" sz="2400" dirty="0"/>
          </a:p>
        </p:txBody>
      </p:sp>
    </p:spTree>
    <p:extLst>
      <p:ext uri="{BB962C8B-B14F-4D97-AF65-F5344CB8AC3E}">
        <p14:creationId xmlns:p14="http://schemas.microsoft.com/office/powerpoint/2010/main" val="21797099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0CCAE-B8D4-42D5-BFAF-010135C494FE}"/>
              </a:ext>
            </a:extLst>
          </p:cNvPr>
          <p:cNvSpPr txBox="1"/>
          <p:nvPr/>
        </p:nvSpPr>
        <p:spPr>
          <a:xfrm>
            <a:off x="154745" y="1165675"/>
            <a:ext cx="12037255" cy="4893647"/>
          </a:xfrm>
          <a:prstGeom prst="rect">
            <a:avLst/>
          </a:prstGeom>
          <a:noFill/>
        </p:spPr>
        <p:txBody>
          <a:bodyPr wrap="square">
            <a:spAutoFit/>
          </a:bodyPr>
          <a:lstStyle/>
          <a:p>
            <a:pPr algn="l" fontAlgn="base"/>
            <a:r>
              <a:rPr lang="en-US" sz="2400" b="1" i="0" dirty="0">
                <a:solidFill>
                  <a:srgbClr val="273239"/>
                </a:solidFill>
                <a:effectLst/>
                <a:latin typeface="Times New Roman" panose="02020603050405020304" pitchFamily="18" charset="0"/>
                <a:cs typeface="Times New Roman" panose="02020603050405020304" pitchFamily="18" charset="0"/>
              </a:rPr>
              <a:t>Steps of Software Reverse Engineering:</a:t>
            </a:r>
            <a:r>
              <a:rPr lang="en-US" sz="2400" b="0" i="0" dirty="0">
                <a:solidFill>
                  <a:srgbClr val="273239"/>
                </a:solidFill>
                <a:effectLst/>
                <a:latin typeface="Times New Roman" panose="02020603050405020304" pitchFamily="18" charset="0"/>
                <a:cs typeface="Times New Roman" panose="02020603050405020304" pitchFamily="18" charset="0"/>
              </a:rPr>
              <a:t> </a:t>
            </a:r>
          </a:p>
          <a:p>
            <a:pPr algn="l" fontAlgn="base"/>
            <a:r>
              <a:rPr lang="en-US" sz="2400" b="0" i="0" dirty="0">
                <a:solidFill>
                  <a:srgbClr val="273239"/>
                </a:solidFill>
                <a:effectLst/>
                <a:latin typeface="Times New Roman" panose="02020603050405020304" pitchFamily="18" charset="0"/>
                <a:cs typeface="Times New Roman" panose="02020603050405020304" pitchFamily="18" charset="0"/>
              </a:rPr>
              <a:t>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Collection Information:</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This step focuses on collecting all possible information (i.e., source design documents etc.) about the software.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Examining the information:</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The information collected in step-1 as studied so as to get familiar with the system.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Extracting the structure:</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This step concerns with identification of program structure in the form of structure chart where each node corresponds to some routine.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Recording the functionality:</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During this step processing details of each module of the structure, charts are recorded using structured language like decision table, etc.  </a:t>
            </a:r>
          </a:p>
        </p:txBody>
      </p:sp>
    </p:spTree>
    <p:extLst>
      <p:ext uri="{BB962C8B-B14F-4D97-AF65-F5344CB8AC3E}">
        <p14:creationId xmlns:p14="http://schemas.microsoft.com/office/powerpoint/2010/main" val="6678611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F7AAC-9499-467A-BA7C-3C01CD8C6B79}"/>
              </a:ext>
            </a:extLst>
          </p:cNvPr>
          <p:cNvSpPr txBox="1"/>
          <p:nvPr/>
        </p:nvSpPr>
        <p:spPr>
          <a:xfrm>
            <a:off x="182880" y="300841"/>
            <a:ext cx="12009120" cy="4154984"/>
          </a:xfrm>
          <a:prstGeom prst="rect">
            <a:avLst/>
          </a:prstGeom>
          <a:noFill/>
        </p:spPr>
        <p:txBody>
          <a:bodyPr wrap="square">
            <a:spAutoFit/>
          </a:bodyPr>
          <a:lstStyle/>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Recording data flow:</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From the information </a:t>
            </a:r>
            <a:r>
              <a:rPr lang="en-US" sz="2400" b="0" i="0" dirty="0" err="1">
                <a:solidFill>
                  <a:srgbClr val="273239"/>
                </a:solidFill>
                <a:effectLst/>
                <a:latin typeface="Times New Roman" panose="02020603050405020304" pitchFamily="18" charset="0"/>
                <a:cs typeface="Times New Roman" panose="02020603050405020304" pitchFamily="18" charset="0"/>
              </a:rPr>
              <a:t>exA</a:t>
            </a:r>
            <a:r>
              <a:rPr lang="en-US" sz="2400" b="0" i="0" dirty="0">
                <a:solidFill>
                  <a:srgbClr val="273239"/>
                </a:solidFill>
                <a:effectLst/>
                <a:latin typeface="Times New Roman" panose="02020603050405020304" pitchFamily="18" charset="0"/>
                <a:cs typeface="Times New Roman" panose="02020603050405020304" pitchFamily="18" charset="0"/>
              </a:rPr>
              <a:t> </a:t>
            </a:r>
            <a:r>
              <a:rPr lang="en-US" sz="2400" b="0" i="0" dirty="0" err="1">
                <a:solidFill>
                  <a:srgbClr val="273239"/>
                </a:solidFill>
                <a:effectLst/>
                <a:latin typeface="Times New Roman" panose="02020603050405020304" pitchFamily="18" charset="0"/>
                <a:cs typeface="Times New Roman" panose="02020603050405020304" pitchFamily="18" charset="0"/>
              </a:rPr>
              <a:t>tracted</a:t>
            </a:r>
            <a:r>
              <a:rPr lang="en-US" sz="2400" b="0" i="0" dirty="0">
                <a:solidFill>
                  <a:srgbClr val="273239"/>
                </a:solidFill>
                <a:effectLst/>
                <a:latin typeface="Times New Roman" panose="02020603050405020304" pitchFamily="18" charset="0"/>
                <a:cs typeface="Times New Roman" panose="02020603050405020304" pitchFamily="18" charset="0"/>
              </a:rPr>
              <a:t> in step-3 and step-4, set of data flow diagrams are derived to show the flow of data among the processes.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Recording control flow:</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High level control structure of the software is recorded.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Review extracted design:</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Design document extracted is reviewed several times to ensure consistency and correctness. It also ensures that the design represents the program.  </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Generate documentation:</a:t>
            </a: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Finally, in this step, the complete documentation including SRS, design document, history, overview, etc. are recorded for future use.  </a:t>
            </a:r>
          </a:p>
        </p:txBody>
      </p:sp>
    </p:spTree>
    <p:extLst>
      <p:ext uri="{BB962C8B-B14F-4D97-AF65-F5344CB8AC3E}">
        <p14:creationId xmlns:p14="http://schemas.microsoft.com/office/powerpoint/2010/main" val="10420140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D0E8E-9682-4E65-A94D-1F4943728D8C}"/>
              </a:ext>
            </a:extLst>
          </p:cNvPr>
          <p:cNvSpPr txBox="1"/>
          <p:nvPr/>
        </p:nvSpPr>
        <p:spPr>
          <a:xfrm>
            <a:off x="365761" y="270528"/>
            <a:ext cx="10044332" cy="5262979"/>
          </a:xfrm>
          <a:prstGeom prst="rect">
            <a:avLst/>
          </a:prstGeom>
          <a:noFill/>
        </p:spPr>
        <p:txBody>
          <a:bodyPr wrap="square">
            <a:spAutoFit/>
          </a:bodyPr>
          <a:lstStyle/>
          <a:p>
            <a:pPr algn="l" fontAlgn="base"/>
            <a:r>
              <a:rPr lang="en-US" sz="2800" b="1" i="0" dirty="0">
                <a:solidFill>
                  <a:srgbClr val="273239"/>
                </a:solidFill>
                <a:effectLst/>
                <a:latin typeface="urw-din"/>
              </a:rPr>
              <a:t>Reverse Engineering Tools:</a:t>
            </a:r>
            <a:endParaRPr lang="en-US" sz="2800" b="0" i="0" dirty="0">
              <a:solidFill>
                <a:srgbClr val="273239"/>
              </a:solidFill>
              <a:effectLst/>
              <a:latin typeface="urw-din"/>
            </a:endParaRPr>
          </a:p>
          <a:p>
            <a:pPr algn="l" fontAlgn="base"/>
            <a:r>
              <a:rPr lang="en-US" sz="2800" b="0" i="0" dirty="0">
                <a:solidFill>
                  <a:srgbClr val="273239"/>
                </a:solidFill>
                <a:effectLst/>
                <a:latin typeface="urw-din"/>
              </a:rPr>
              <a:t>Reverse engineering if done manually would consume lot of time and human </a:t>
            </a:r>
            <a:r>
              <a:rPr lang="en-US" sz="2800" b="0" i="0" dirty="0" err="1">
                <a:solidFill>
                  <a:srgbClr val="273239"/>
                </a:solidFill>
                <a:effectLst/>
                <a:latin typeface="urw-din"/>
              </a:rPr>
              <a:t>labour</a:t>
            </a:r>
            <a:r>
              <a:rPr lang="en-US" sz="2800" b="0" i="0" dirty="0">
                <a:solidFill>
                  <a:srgbClr val="273239"/>
                </a:solidFill>
                <a:effectLst/>
                <a:latin typeface="urw-din"/>
              </a:rPr>
              <a:t> and hence must be supported by automated tools. Some of tools are given below:</a:t>
            </a:r>
          </a:p>
          <a:p>
            <a:pPr algn="l" fontAlgn="base">
              <a:buFont typeface="Arial" panose="020B0604020202020204" pitchFamily="34" charset="0"/>
              <a:buChar char="•"/>
            </a:pPr>
            <a:r>
              <a:rPr lang="en-US" sz="2800" b="1" i="0" dirty="0">
                <a:solidFill>
                  <a:srgbClr val="273239"/>
                </a:solidFill>
                <a:effectLst/>
                <a:latin typeface="urw-din"/>
              </a:rPr>
              <a:t>CIAO and CIA: </a:t>
            </a:r>
            <a:r>
              <a:rPr lang="en-US" sz="2800" b="0" i="0" dirty="0">
                <a:solidFill>
                  <a:srgbClr val="273239"/>
                </a:solidFill>
                <a:effectLst/>
                <a:latin typeface="urw-din"/>
              </a:rPr>
              <a:t> A graphical navigator for software and web repositories along with a collection of Reverse Engineering tools.</a:t>
            </a:r>
          </a:p>
          <a:p>
            <a:pPr algn="l" fontAlgn="base">
              <a:buFont typeface="Arial" panose="020B0604020202020204" pitchFamily="34" charset="0"/>
              <a:buChar char="•"/>
            </a:pPr>
            <a:r>
              <a:rPr lang="en-US" sz="2800" b="1" i="0" dirty="0">
                <a:solidFill>
                  <a:srgbClr val="273239"/>
                </a:solidFill>
                <a:effectLst/>
                <a:latin typeface="urw-din"/>
              </a:rPr>
              <a:t>Rigi: </a:t>
            </a:r>
            <a:r>
              <a:rPr lang="en-US" sz="2800" b="0" i="0" dirty="0">
                <a:solidFill>
                  <a:srgbClr val="273239"/>
                </a:solidFill>
                <a:effectLst/>
                <a:latin typeface="urw-din"/>
              </a:rPr>
              <a:t>A visual software understanding tool.</a:t>
            </a:r>
          </a:p>
          <a:p>
            <a:pPr algn="l" fontAlgn="base">
              <a:buFont typeface="Arial" panose="020B0604020202020204" pitchFamily="34" charset="0"/>
              <a:buChar char="•"/>
            </a:pPr>
            <a:r>
              <a:rPr lang="en-US" sz="2800" b="1" i="0" dirty="0">
                <a:solidFill>
                  <a:srgbClr val="273239"/>
                </a:solidFill>
                <a:effectLst/>
                <a:latin typeface="urw-din"/>
              </a:rPr>
              <a:t>Bunch: </a:t>
            </a:r>
            <a:r>
              <a:rPr lang="en-US" sz="2800" b="0" i="0" dirty="0">
                <a:solidFill>
                  <a:srgbClr val="273239"/>
                </a:solidFill>
                <a:effectLst/>
                <a:latin typeface="urw-din"/>
              </a:rPr>
              <a:t>A software clustering/modularization tool.</a:t>
            </a:r>
          </a:p>
          <a:p>
            <a:pPr algn="l" fontAlgn="base">
              <a:buFont typeface="Arial" panose="020B0604020202020204" pitchFamily="34" charset="0"/>
              <a:buChar char="•"/>
            </a:pPr>
            <a:r>
              <a:rPr lang="en-US" sz="2800" b="1" i="0" dirty="0">
                <a:solidFill>
                  <a:srgbClr val="273239"/>
                </a:solidFill>
                <a:effectLst/>
                <a:latin typeface="urw-din"/>
              </a:rPr>
              <a:t>GEN++: </a:t>
            </a:r>
            <a:r>
              <a:rPr lang="en-US" sz="2800" b="0" i="0" dirty="0">
                <a:solidFill>
                  <a:srgbClr val="273239"/>
                </a:solidFill>
                <a:effectLst/>
                <a:latin typeface="urw-din"/>
              </a:rPr>
              <a:t>An application generator to support development of analysis tools for the C++ language.</a:t>
            </a:r>
          </a:p>
          <a:p>
            <a:pPr algn="l" fontAlgn="base">
              <a:buFont typeface="Arial" panose="020B0604020202020204" pitchFamily="34" charset="0"/>
              <a:buChar char="•"/>
            </a:pPr>
            <a:r>
              <a:rPr lang="en-US" sz="2800" b="1" i="0" dirty="0">
                <a:solidFill>
                  <a:srgbClr val="273239"/>
                </a:solidFill>
                <a:effectLst/>
                <a:latin typeface="urw-din"/>
              </a:rPr>
              <a:t>PBS: </a:t>
            </a:r>
            <a:r>
              <a:rPr lang="en-US" sz="2800" b="0" i="0" dirty="0">
                <a:solidFill>
                  <a:srgbClr val="273239"/>
                </a:solidFill>
                <a:effectLst/>
                <a:latin typeface="urw-din"/>
              </a:rPr>
              <a:t>Software Bookshelf tools for extracting and visualizing the architecture of programs.</a:t>
            </a:r>
          </a:p>
        </p:txBody>
      </p:sp>
    </p:spTree>
    <p:extLst>
      <p:ext uri="{BB962C8B-B14F-4D97-AF65-F5344CB8AC3E}">
        <p14:creationId xmlns:p14="http://schemas.microsoft.com/office/powerpoint/2010/main" val="27129550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61156B-A474-4300-B522-7C308C0C0437}"/>
              </a:ext>
            </a:extLst>
          </p:cNvPr>
          <p:cNvSpPr txBox="1"/>
          <p:nvPr/>
        </p:nvSpPr>
        <p:spPr>
          <a:xfrm>
            <a:off x="464234" y="215261"/>
            <a:ext cx="11226018" cy="2215991"/>
          </a:xfrm>
          <a:prstGeom prst="rect">
            <a:avLst/>
          </a:prstGeom>
          <a:noFill/>
        </p:spPr>
        <p:txBody>
          <a:bodyPr wrap="square">
            <a:spAutoFit/>
          </a:bodyPr>
          <a:lstStyle/>
          <a:p>
            <a:pPr algn="just" fontAlgn="base"/>
            <a:r>
              <a:rPr lang="en-US" sz="2400" b="1" i="0" dirty="0">
                <a:solidFill>
                  <a:srgbClr val="273239"/>
                </a:solidFill>
                <a:effectLst/>
                <a:latin typeface="urw-din"/>
              </a:rPr>
              <a:t>Software Re-engineering</a:t>
            </a:r>
          </a:p>
          <a:p>
            <a:pPr algn="just" fontAlgn="base"/>
            <a:r>
              <a:rPr lang="en-US" sz="2400" b="1" dirty="0">
                <a:solidFill>
                  <a:srgbClr val="273239"/>
                </a:solidFill>
                <a:latin typeface="urw-din"/>
              </a:rPr>
              <a:t>It</a:t>
            </a:r>
            <a:r>
              <a:rPr lang="en-US" sz="2400" b="0" i="0" dirty="0">
                <a:solidFill>
                  <a:srgbClr val="273239"/>
                </a:solidFill>
                <a:effectLst/>
                <a:latin typeface="urw-din"/>
              </a:rPr>
              <a:t> is a process of software development which is done to improve the maintainability of a software system. Re-engineering is the examination and alteration of a system to reconstitute it in a new form. This process encompasses a combination of sub-processes like reverse engineering, forward engineering, reconstructing etc. </a:t>
            </a:r>
          </a:p>
          <a:p>
            <a:pPr algn="l" fontAlgn="base"/>
            <a:r>
              <a:rPr lang="en-US" b="0" i="0" dirty="0">
                <a:solidFill>
                  <a:srgbClr val="273239"/>
                </a:solidFill>
                <a:effectLst/>
                <a:latin typeface="urw-din"/>
              </a:rPr>
              <a:t> </a:t>
            </a:r>
          </a:p>
        </p:txBody>
      </p:sp>
      <p:sp>
        <p:nvSpPr>
          <p:cNvPr id="5" name="TextBox 4">
            <a:extLst>
              <a:ext uri="{FF2B5EF4-FFF2-40B4-BE49-F238E27FC236}">
                <a16:creationId xmlns:a16="http://schemas.microsoft.com/office/drawing/2014/main" id="{71BA8397-5643-4D9B-8FC1-AE7DC794901F}"/>
              </a:ext>
            </a:extLst>
          </p:cNvPr>
          <p:cNvSpPr txBox="1"/>
          <p:nvPr/>
        </p:nvSpPr>
        <p:spPr>
          <a:xfrm>
            <a:off x="464234" y="2431252"/>
            <a:ext cx="9847384" cy="2308324"/>
          </a:xfrm>
          <a:prstGeom prst="rect">
            <a:avLst/>
          </a:prstGeom>
          <a:noFill/>
        </p:spPr>
        <p:txBody>
          <a:bodyPr wrap="square">
            <a:spAutoFit/>
          </a:bodyPr>
          <a:lstStyle/>
          <a:p>
            <a:pPr fontAlgn="base"/>
            <a:r>
              <a:rPr lang="en-US" sz="2400" b="1" i="0" dirty="0">
                <a:solidFill>
                  <a:srgbClr val="273239"/>
                </a:solidFill>
                <a:effectLst/>
                <a:latin typeface="urw-din"/>
              </a:rPr>
              <a:t>Objectives of Re-engineering:</a:t>
            </a:r>
            <a:r>
              <a:rPr lang="en-US" sz="2400" b="0" i="0" dirty="0">
                <a:solidFill>
                  <a:srgbClr val="273239"/>
                </a:solidFill>
                <a:effectLst/>
                <a:latin typeface="urw-din"/>
              </a:rPr>
              <a:t> </a:t>
            </a:r>
            <a:br>
              <a:rPr lang="en-US" sz="2400" b="0" i="0" dirty="0">
                <a:solidFill>
                  <a:srgbClr val="273239"/>
                </a:solidFill>
                <a:effectLst/>
                <a:latin typeface="urw-din"/>
              </a:rPr>
            </a:br>
            <a:r>
              <a:rPr lang="en-US" sz="2400" b="0" i="0" dirty="0">
                <a:solidFill>
                  <a:srgbClr val="273239"/>
                </a:solidFill>
                <a:effectLst/>
                <a:latin typeface="urw-din"/>
              </a:rPr>
              <a:t> </a:t>
            </a:r>
          </a:p>
          <a:p>
            <a:pPr fontAlgn="base">
              <a:buFont typeface="Arial" panose="020B0604020202020204" pitchFamily="34" charset="0"/>
              <a:buChar char="•"/>
            </a:pPr>
            <a:r>
              <a:rPr lang="en-US" sz="2400" b="0" i="0" dirty="0">
                <a:solidFill>
                  <a:srgbClr val="273239"/>
                </a:solidFill>
                <a:effectLst/>
                <a:latin typeface="urw-din"/>
              </a:rPr>
              <a:t>To describe a cost-effective option for system evolution.</a:t>
            </a:r>
          </a:p>
          <a:p>
            <a:pPr fontAlgn="base">
              <a:buFont typeface="Arial" panose="020B0604020202020204" pitchFamily="34" charset="0"/>
              <a:buChar char="•"/>
            </a:pPr>
            <a:r>
              <a:rPr lang="en-US" sz="2400" b="0" i="0" dirty="0">
                <a:solidFill>
                  <a:srgbClr val="273239"/>
                </a:solidFill>
                <a:effectLst/>
                <a:latin typeface="urw-din"/>
              </a:rPr>
              <a:t>To describe the activities involved in the software maintenance process.</a:t>
            </a:r>
          </a:p>
          <a:p>
            <a:pPr fontAlgn="base">
              <a:buFont typeface="Arial" panose="020B0604020202020204" pitchFamily="34" charset="0"/>
              <a:buChar char="•"/>
            </a:pPr>
            <a:r>
              <a:rPr lang="en-US" sz="2400" b="0" i="0" dirty="0">
                <a:solidFill>
                  <a:srgbClr val="273239"/>
                </a:solidFill>
                <a:effectLst/>
                <a:latin typeface="urw-din"/>
              </a:rPr>
              <a:t>To distinguish between software and data re-engineering and to explain the problems of data re-engineering.</a:t>
            </a:r>
          </a:p>
        </p:txBody>
      </p:sp>
    </p:spTree>
    <p:extLst>
      <p:ext uri="{BB962C8B-B14F-4D97-AF65-F5344CB8AC3E}">
        <p14:creationId xmlns:p14="http://schemas.microsoft.com/office/powerpoint/2010/main" val="428281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E5FB-5E00-41D2-908C-87F633CA3D6D}"/>
              </a:ext>
            </a:extLst>
          </p:cNvPr>
          <p:cNvSpPr>
            <a:spLocks noGrp="1"/>
          </p:cNvSpPr>
          <p:nvPr>
            <p:ph type="title"/>
          </p:nvPr>
        </p:nvSpPr>
        <p:spPr>
          <a:xfrm>
            <a:off x="5410200" y="274638"/>
            <a:ext cx="48006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sz="3600" b="1" dirty="0">
                <a:solidFill>
                  <a:schemeClr val="tx1"/>
                </a:solidFill>
              </a:rPr>
              <a:t>Draw the class diagram</a:t>
            </a:r>
          </a:p>
        </p:txBody>
      </p:sp>
      <p:sp>
        <p:nvSpPr>
          <p:cNvPr id="27651" name="TextBox 3">
            <a:extLst>
              <a:ext uri="{FF2B5EF4-FFF2-40B4-BE49-F238E27FC236}">
                <a16:creationId xmlns:a16="http://schemas.microsoft.com/office/drawing/2014/main" id="{AF5AAEF0-AC54-4792-B92A-05C1FD032401}"/>
              </a:ext>
            </a:extLst>
          </p:cNvPr>
          <p:cNvSpPr txBox="1">
            <a:spLocks noChangeArrowheads="1"/>
          </p:cNvSpPr>
          <p:nvPr/>
        </p:nvSpPr>
        <p:spPr bwMode="auto">
          <a:xfrm>
            <a:off x="2133600" y="1524001"/>
            <a:ext cx="769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cs typeface="Arial" panose="020B0604020202020204" pitchFamily="34" charset="0"/>
              </a:rPr>
              <a:t>The class diagram shows the relationship amongst classes. There are</a:t>
            </a:r>
          </a:p>
          <a:p>
            <a:pPr eaLnBrk="1" hangingPunct="1">
              <a:spcBef>
                <a:spcPct val="0"/>
              </a:spcBef>
              <a:buFontTx/>
              <a:buNone/>
            </a:pPr>
            <a:r>
              <a:rPr lang="en-US" altLang="en-US" sz="1800">
                <a:cs typeface="Arial" panose="020B0604020202020204" pitchFamily="34" charset="0"/>
              </a:rPr>
              <a:t>four types of relationships in class diagrams.</a:t>
            </a:r>
            <a:endParaRPr lang="en-IN" altLang="en-US" sz="1800">
              <a:cs typeface="Arial" panose="020B0604020202020204" pitchFamily="34" charset="0"/>
            </a:endParaRPr>
          </a:p>
        </p:txBody>
      </p:sp>
      <p:sp>
        <p:nvSpPr>
          <p:cNvPr id="5" name="TextBox 4">
            <a:extLst>
              <a:ext uri="{FF2B5EF4-FFF2-40B4-BE49-F238E27FC236}">
                <a16:creationId xmlns:a16="http://schemas.microsoft.com/office/drawing/2014/main" id="{D7710880-70D2-4097-995D-D9687EBF399F}"/>
              </a:ext>
            </a:extLst>
          </p:cNvPr>
          <p:cNvSpPr txBox="1"/>
          <p:nvPr/>
        </p:nvSpPr>
        <p:spPr>
          <a:xfrm>
            <a:off x="2127250" y="2179638"/>
            <a:ext cx="8382000" cy="1477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b="1" dirty="0"/>
              <a:t>a) Association </a:t>
            </a:r>
            <a:r>
              <a:rPr lang="en-US" dirty="0"/>
              <a:t>are semantic connection between classes. When an association connects two classes, each class can send messages to the other in a sequence or a collaboration</a:t>
            </a:r>
          </a:p>
          <a:p>
            <a:pPr>
              <a:defRPr/>
            </a:pPr>
            <a:r>
              <a:rPr lang="en-US" dirty="0"/>
              <a:t>diagram. Associations can be bi-directional or unidirectional.</a:t>
            </a:r>
            <a:endParaRPr lang="en-IN" dirty="0"/>
          </a:p>
          <a:p>
            <a:pPr>
              <a:defRPr/>
            </a:pPr>
            <a:endParaRPr lang="en-US" dirty="0"/>
          </a:p>
          <a:p>
            <a:pPr>
              <a:defRPr/>
            </a:pPr>
            <a:endParaRPr lang="en-US" dirty="0"/>
          </a:p>
        </p:txBody>
      </p:sp>
      <p:pic>
        <p:nvPicPr>
          <p:cNvPr id="27653" name="Picture 2">
            <a:extLst>
              <a:ext uri="{FF2B5EF4-FFF2-40B4-BE49-F238E27FC236}">
                <a16:creationId xmlns:a16="http://schemas.microsoft.com/office/drawing/2014/main" id="{E4EFDB97-B5FE-472D-8262-8D965992B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657601"/>
            <a:ext cx="83058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2" descr="Best Private University in Mathura, Uttar Pradesh(UP), India">
            <a:extLst>
              <a:ext uri="{FF2B5EF4-FFF2-40B4-BE49-F238E27FC236}">
                <a16:creationId xmlns:a16="http://schemas.microsoft.com/office/drawing/2014/main" id="{45585F5B-955F-4495-91C1-EB08BB7F4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AE8D0F-0B95-4641-A125-8F6D470427AD}"/>
              </a:ext>
            </a:extLst>
          </p:cNvPr>
          <p:cNvSpPr txBox="1"/>
          <p:nvPr/>
        </p:nvSpPr>
        <p:spPr>
          <a:xfrm>
            <a:off x="854611" y="470657"/>
            <a:ext cx="9161585" cy="3046988"/>
          </a:xfrm>
          <a:prstGeom prst="rect">
            <a:avLst/>
          </a:prstGeom>
          <a:noFill/>
        </p:spPr>
        <p:txBody>
          <a:bodyPr wrap="square">
            <a:spAutoFit/>
          </a:bodyPr>
          <a:lstStyle/>
          <a:p>
            <a:pPr algn="l" fontAlgn="base"/>
            <a:r>
              <a:rPr lang="en-US" sz="2400" b="1" i="0" dirty="0">
                <a:solidFill>
                  <a:srgbClr val="273239"/>
                </a:solidFill>
                <a:effectLst/>
                <a:latin typeface="urw-din"/>
              </a:rPr>
              <a:t>Steps involved in Re-engineering:</a:t>
            </a:r>
            <a:r>
              <a:rPr lang="en-US" sz="2400" b="0" i="0" dirty="0">
                <a:solidFill>
                  <a:srgbClr val="273239"/>
                </a:solidFill>
                <a:effectLst/>
                <a:latin typeface="urw-din"/>
              </a:rPr>
              <a:t> </a:t>
            </a:r>
            <a:br>
              <a:rPr lang="en-US" sz="2400" b="0" i="0" dirty="0">
                <a:solidFill>
                  <a:srgbClr val="273239"/>
                </a:solidFill>
                <a:effectLst/>
                <a:latin typeface="urw-din"/>
              </a:rPr>
            </a:br>
            <a:r>
              <a:rPr lang="en-US" sz="2400" b="0" i="0" dirty="0">
                <a:solidFill>
                  <a:srgbClr val="273239"/>
                </a:solidFill>
                <a:effectLst/>
                <a:latin typeface="urw-din"/>
              </a:rPr>
              <a:t> </a:t>
            </a:r>
          </a:p>
          <a:p>
            <a:pPr algn="l" fontAlgn="base">
              <a:buFont typeface="+mj-lt"/>
              <a:buAutoNum type="arabicPeriod"/>
            </a:pPr>
            <a:r>
              <a:rPr lang="en-US" sz="2400" b="0" i="0" dirty="0">
                <a:solidFill>
                  <a:srgbClr val="273239"/>
                </a:solidFill>
                <a:effectLst/>
                <a:latin typeface="urw-din"/>
              </a:rPr>
              <a:t>Inventory Analysis </a:t>
            </a:r>
          </a:p>
          <a:p>
            <a:pPr algn="l" fontAlgn="base">
              <a:buFont typeface="+mj-lt"/>
              <a:buAutoNum type="arabicPeriod"/>
            </a:pPr>
            <a:r>
              <a:rPr lang="en-US" sz="2400" b="0" i="0" dirty="0">
                <a:solidFill>
                  <a:srgbClr val="273239"/>
                </a:solidFill>
                <a:effectLst/>
                <a:latin typeface="urw-din"/>
              </a:rPr>
              <a:t>Document Reconstruction </a:t>
            </a:r>
          </a:p>
          <a:p>
            <a:pPr algn="l" fontAlgn="base">
              <a:buFont typeface="+mj-lt"/>
              <a:buAutoNum type="arabicPeriod"/>
            </a:pPr>
            <a:r>
              <a:rPr lang="en-US" sz="2400" b="0" i="0" dirty="0">
                <a:solidFill>
                  <a:srgbClr val="273239"/>
                </a:solidFill>
                <a:effectLst/>
                <a:latin typeface="urw-din"/>
              </a:rPr>
              <a:t>Reverse Engineering </a:t>
            </a:r>
          </a:p>
          <a:p>
            <a:pPr algn="l" fontAlgn="base">
              <a:buFont typeface="+mj-lt"/>
              <a:buAutoNum type="arabicPeriod"/>
            </a:pPr>
            <a:r>
              <a:rPr lang="en-US" sz="2400" b="0" i="0" dirty="0">
                <a:solidFill>
                  <a:srgbClr val="273239"/>
                </a:solidFill>
                <a:effectLst/>
                <a:latin typeface="urw-din"/>
              </a:rPr>
              <a:t>Code Reconstruction </a:t>
            </a:r>
          </a:p>
          <a:p>
            <a:pPr algn="l" fontAlgn="base">
              <a:buFont typeface="+mj-lt"/>
              <a:buAutoNum type="arabicPeriod"/>
            </a:pPr>
            <a:r>
              <a:rPr lang="en-US" sz="2400" b="0" i="0" dirty="0">
                <a:solidFill>
                  <a:srgbClr val="273239"/>
                </a:solidFill>
                <a:effectLst/>
                <a:latin typeface="urw-din"/>
              </a:rPr>
              <a:t>Data Reconstruction </a:t>
            </a:r>
          </a:p>
          <a:p>
            <a:pPr algn="l" fontAlgn="base">
              <a:buFont typeface="+mj-lt"/>
              <a:buAutoNum type="arabicPeriod"/>
            </a:pPr>
            <a:r>
              <a:rPr lang="en-US" sz="2400" b="0" i="0" dirty="0">
                <a:solidFill>
                  <a:srgbClr val="273239"/>
                </a:solidFill>
                <a:effectLst/>
                <a:latin typeface="urw-din"/>
              </a:rPr>
              <a:t>Forward Engineering </a:t>
            </a:r>
          </a:p>
        </p:txBody>
      </p:sp>
    </p:spTree>
    <p:extLst>
      <p:ext uri="{BB962C8B-B14F-4D97-AF65-F5344CB8AC3E}">
        <p14:creationId xmlns:p14="http://schemas.microsoft.com/office/powerpoint/2010/main" val="158209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a:extLst>
              <a:ext uri="{FF2B5EF4-FFF2-40B4-BE49-F238E27FC236}">
                <a16:creationId xmlns:a16="http://schemas.microsoft.com/office/drawing/2014/main" id="{82D3EF59-4E8F-46C0-AE7E-C8C307B16ABC}"/>
              </a:ext>
            </a:extLst>
          </p:cNvPr>
          <p:cNvSpPr>
            <a:spLocks noGrp="1"/>
          </p:cNvSpPr>
          <p:nvPr>
            <p:ph type="ftr" sz="quarter" idx="11"/>
          </p:nvPr>
        </p:nvSpPr>
        <p:spPr/>
        <p:txBody>
          <a:bodyPr/>
          <a:lstStyle/>
          <a:p>
            <a:pPr>
              <a:defRPr/>
            </a:pPr>
            <a:r>
              <a:rPr lang="en-US"/>
              <a:t>OO Design</a:t>
            </a:r>
          </a:p>
        </p:txBody>
      </p:sp>
      <p:sp>
        <p:nvSpPr>
          <p:cNvPr id="63491" name="Slide Number Placeholder 5">
            <a:extLst>
              <a:ext uri="{FF2B5EF4-FFF2-40B4-BE49-F238E27FC236}">
                <a16:creationId xmlns:a16="http://schemas.microsoft.com/office/drawing/2014/main" id="{40488B4C-2E8C-4811-A356-905AB70C7F76}"/>
              </a:ext>
            </a:extLst>
          </p:cNvPr>
          <p:cNvSpPr>
            <a:spLocks noGrp="1"/>
          </p:cNvSpPr>
          <p:nvPr>
            <p:ph type="sldNum" sz="quarter" idx="12"/>
          </p:nvPr>
        </p:nvSpPr>
        <p:spPr/>
        <p:txBody>
          <a:bodyPr/>
          <a:lstStyle/>
          <a:p>
            <a:pPr>
              <a:defRPr/>
            </a:pPr>
            <a:fld id="{D66320FE-98B2-4EC4-B1C4-0A1768888B5E}" type="slidenum">
              <a:rPr lang="en-US"/>
              <a:pPr>
                <a:defRPr/>
              </a:pPr>
              <a:t>26</a:t>
            </a:fld>
            <a:endParaRPr lang="en-US"/>
          </a:p>
        </p:txBody>
      </p:sp>
      <p:sp>
        <p:nvSpPr>
          <p:cNvPr id="28676" name="Rectangle 2">
            <a:extLst>
              <a:ext uri="{FF2B5EF4-FFF2-40B4-BE49-F238E27FC236}">
                <a16:creationId xmlns:a16="http://schemas.microsoft.com/office/drawing/2014/main" id="{45882C50-FBE3-4D66-A840-603879AD1EB3}"/>
              </a:ext>
            </a:extLst>
          </p:cNvPr>
          <p:cNvSpPr>
            <a:spLocks noGrp="1" noChangeArrowheads="1"/>
          </p:cNvSpPr>
          <p:nvPr>
            <p:ph type="title"/>
          </p:nvPr>
        </p:nvSpPr>
        <p:spPr/>
        <p:txBody>
          <a:bodyPr/>
          <a:lstStyle/>
          <a:p>
            <a:pPr eaLnBrk="1" hangingPunct="1"/>
            <a:r>
              <a:rPr lang="en-US" altLang="en-US"/>
              <a:t>Example – class hierarchy</a:t>
            </a:r>
          </a:p>
        </p:txBody>
      </p:sp>
      <p:pic>
        <p:nvPicPr>
          <p:cNvPr id="28677" name="Picture 5" descr="Fig7-10">
            <a:extLst>
              <a:ext uri="{FF2B5EF4-FFF2-40B4-BE49-F238E27FC236}">
                <a16:creationId xmlns:a16="http://schemas.microsoft.com/office/drawing/2014/main" id="{04B365F6-3699-40D0-A1A0-774141CEB4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03538" y="2017713"/>
            <a:ext cx="7378700" cy="41148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882B4A6E-87A1-4822-B750-2E8432F473EF}"/>
              </a:ext>
            </a:extLst>
          </p:cNvPr>
          <p:cNvSpPr>
            <a:spLocks noGrp="1" noChangeArrowheads="1"/>
          </p:cNvSpPr>
          <p:nvPr>
            <p:ph type="title"/>
          </p:nvPr>
        </p:nvSpPr>
        <p:spPr/>
        <p:txBody>
          <a:bodyPr/>
          <a:lstStyle/>
          <a:p>
            <a:pPr eaLnBrk="1" hangingPunct="1"/>
            <a:endParaRPr lang="en-US" altLang="en-US"/>
          </a:p>
        </p:txBody>
      </p:sp>
      <p:sp>
        <p:nvSpPr>
          <p:cNvPr id="66563" name="Footer Placeholder 3">
            <a:extLst>
              <a:ext uri="{FF2B5EF4-FFF2-40B4-BE49-F238E27FC236}">
                <a16:creationId xmlns:a16="http://schemas.microsoft.com/office/drawing/2014/main" id="{7F4B1221-1829-4685-A8FA-18590C055D14}"/>
              </a:ext>
            </a:extLst>
          </p:cNvPr>
          <p:cNvSpPr>
            <a:spLocks noGrp="1"/>
          </p:cNvSpPr>
          <p:nvPr>
            <p:ph type="ftr" sz="quarter" idx="11"/>
          </p:nvPr>
        </p:nvSpPr>
        <p:spPr/>
        <p:txBody>
          <a:bodyPr/>
          <a:lstStyle/>
          <a:p>
            <a:pPr>
              <a:defRPr/>
            </a:pPr>
            <a:r>
              <a:rPr lang="en-US"/>
              <a:t>OO Design</a:t>
            </a:r>
          </a:p>
        </p:txBody>
      </p:sp>
      <p:sp>
        <p:nvSpPr>
          <p:cNvPr id="66564" name="Slide Number Placeholder 4">
            <a:extLst>
              <a:ext uri="{FF2B5EF4-FFF2-40B4-BE49-F238E27FC236}">
                <a16:creationId xmlns:a16="http://schemas.microsoft.com/office/drawing/2014/main" id="{B168F0C2-2F5F-4968-9BFB-139A0AB012E0}"/>
              </a:ext>
            </a:extLst>
          </p:cNvPr>
          <p:cNvSpPr>
            <a:spLocks noGrp="1"/>
          </p:cNvSpPr>
          <p:nvPr>
            <p:ph type="sldNum" sz="quarter" idx="12"/>
          </p:nvPr>
        </p:nvSpPr>
        <p:spPr/>
        <p:txBody>
          <a:bodyPr/>
          <a:lstStyle/>
          <a:p>
            <a:pPr>
              <a:defRPr/>
            </a:pPr>
            <a:fld id="{9268CA60-8ACA-4254-9540-86C8D277CA5E}" type="slidenum">
              <a:rPr lang="en-US"/>
              <a:pPr>
                <a:defRPr/>
              </a:pPr>
              <a:t>27</a:t>
            </a:fld>
            <a:endParaRPr lang="en-US"/>
          </a:p>
        </p:txBody>
      </p:sp>
      <p:pic>
        <p:nvPicPr>
          <p:cNvPr id="29701" name="Picture 2">
            <a:extLst>
              <a:ext uri="{FF2B5EF4-FFF2-40B4-BE49-F238E27FC236}">
                <a16:creationId xmlns:a16="http://schemas.microsoft.com/office/drawing/2014/main" id="{1DF39060-E06C-4ACF-93AD-E0A564A597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29702" name="TextBox 6">
            <a:extLst>
              <a:ext uri="{FF2B5EF4-FFF2-40B4-BE49-F238E27FC236}">
                <a16:creationId xmlns:a16="http://schemas.microsoft.com/office/drawing/2014/main" id="{492A2F53-1FF9-4F5F-ABB9-9DD4240B8807}"/>
              </a:ext>
            </a:extLst>
          </p:cNvPr>
          <p:cNvSpPr txBox="1">
            <a:spLocks noChangeArrowheads="1"/>
          </p:cNvSpPr>
          <p:nvPr/>
        </p:nvSpPr>
        <p:spPr bwMode="auto">
          <a:xfrm>
            <a:off x="1524000" y="5943601"/>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t>Class Diagram of Library Management System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5D65-E7D7-46A2-B3D4-773CA327DB06}"/>
              </a:ext>
            </a:extLst>
          </p:cNvPr>
          <p:cNvSpPr>
            <a:spLocks noGrp="1"/>
          </p:cNvSpPr>
          <p:nvPr>
            <p:ph type="title"/>
          </p:nvPr>
        </p:nvSpPr>
        <p:spPr>
          <a:xfrm>
            <a:off x="6324600" y="274638"/>
            <a:ext cx="3886200" cy="1143000"/>
          </a:xfrm>
        </p:spPr>
        <p:style>
          <a:lnRef idx="2">
            <a:schemeClr val="accent1">
              <a:shade val="50000"/>
            </a:schemeClr>
          </a:lnRef>
          <a:fillRef idx="1">
            <a:schemeClr val="accent1"/>
          </a:fillRef>
          <a:effectRef idx="0">
            <a:schemeClr val="accent1"/>
          </a:effectRef>
          <a:fontRef idx="minor">
            <a:schemeClr val="lt1"/>
          </a:fontRef>
        </p:style>
        <p:txBody>
          <a:bodyPr rtlCol="0">
            <a:normAutofit fontScale="90000"/>
          </a:bodyPr>
          <a:lstStyle/>
          <a:p>
            <a:pPr>
              <a:defRPr/>
            </a:pPr>
            <a:r>
              <a:rPr lang="en-US" dirty="0"/>
              <a:t>Design of state chart diagrams</a:t>
            </a:r>
            <a:endParaRPr lang="en-IN" dirty="0"/>
          </a:p>
        </p:txBody>
      </p:sp>
      <p:sp>
        <p:nvSpPr>
          <p:cNvPr id="4" name="Content Placeholder 3">
            <a:extLst>
              <a:ext uri="{FF2B5EF4-FFF2-40B4-BE49-F238E27FC236}">
                <a16:creationId xmlns:a16="http://schemas.microsoft.com/office/drawing/2014/main" id="{995B8E0F-E589-4B59-8C80-893E1EF6151E}"/>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A state chart diagram is used to show the state space of a given class, the event that cause a transition from one state to another, and the action that result from a state change. A state transition diagram for a “book” in the library system is given</a:t>
            </a:r>
            <a:endParaRPr lang="en-IN" dirty="0"/>
          </a:p>
          <a:p>
            <a:pPr marL="0" indent="0">
              <a:buNone/>
              <a:defRPr/>
            </a:pPr>
            <a:endParaRPr lang="en-US" dirty="0"/>
          </a:p>
          <a:p>
            <a:pPr>
              <a:defRPr/>
            </a:pPr>
            <a:endParaRPr lang="en-US" dirty="0"/>
          </a:p>
          <a:p>
            <a:pPr>
              <a:defRPr/>
            </a:pPr>
            <a:endParaRPr lang="en-US" dirty="0"/>
          </a:p>
        </p:txBody>
      </p:sp>
      <p:pic>
        <p:nvPicPr>
          <p:cNvPr id="30724" name="Picture 2" descr="Best Private University in Mathura, Uttar Pradesh(UP), India">
            <a:extLst>
              <a:ext uri="{FF2B5EF4-FFF2-40B4-BE49-F238E27FC236}">
                <a16:creationId xmlns:a16="http://schemas.microsoft.com/office/drawing/2014/main" id="{EBB06123-EE0B-4322-9152-176A63896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2A82988-8583-45FF-A21B-686FEA33EF60}"/>
              </a:ext>
            </a:extLst>
          </p:cNvPr>
          <p:cNvPicPr>
            <a:picLocks noChangeAspect="1" noChangeArrowheads="1"/>
          </p:cNvPicPr>
          <p:nvPr/>
        </p:nvPicPr>
        <p:blipFill>
          <a:blip r:embed="rId2"/>
          <a:srcRect/>
          <a:stretch>
            <a:fillRect/>
          </a:stretch>
        </p:blipFill>
        <p:spPr bwMode="auto">
          <a:xfrm>
            <a:off x="1981200" y="2378076"/>
            <a:ext cx="8229600" cy="2970213"/>
          </a:xfrm>
          <a:prstGeom prst="rect">
            <a:avLst/>
          </a:prstGeom>
          <a:ln/>
        </p:spPr>
        <p:style>
          <a:lnRef idx="1">
            <a:schemeClr val="accent2"/>
          </a:lnRef>
          <a:fillRef idx="2">
            <a:schemeClr val="accent2"/>
          </a:fillRef>
          <a:effectRef idx="1">
            <a:schemeClr val="accent2"/>
          </a:effectRef>
          <a:fontRef idx="minor">
            <a:schemeClr val="dk1"/>
          </a:fontRef>
        </p:style>
      </p:pic>
      <p:pic>
        <p:nvPicPr>
          <p:cNvPr id="31747" name="Picture 2" descr="Best Private University in Mathura, Uttar Pradesh(UP), India">
            <a:extLst>
              <a:ext uri="{FF2B5EF4-FFF2-40B4-BE49-F238E27FC236}">
                <a16:creationId xmlns:a16="http://schemas.microsoft.com/office/drawing/2014/main" id="{4791C524-1D60-4139-A7AA-13CEEAEBE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1BC5CDD-F583-428C-80E8-93CE2A88C236}"/>
              </a:ext>
            </a:extLst>
          </p:cNvPr>
          <p:cNvSpPr txBox="1"/>
          <p:nvPr/>
        </p:nvSpPr>
        <p:spPr>
          <a:xfrm>
            <a:off x="2743200" y="6248400"/>
            <a:ext cx="66294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Software Engineering by KK </a:t>
            </a:r>
            <a:r>
              <a:rPr lang="en-US" dirty="0" err="1"/>
              <a:t>Agarwal</a:t>
            </a:r>
            <a:r>
              <a:rPr lang="en-US" dirty="0"/>
              <a:t> &amp;</a:t>
            </a:r>
            <a:r>
              <a:rPr lang="en-US" dirty="0" err="1"/>
              <a:t>Yogesh</a:t>
            </a:r>
            <a:r>
              <a:rPr lang="en-US" dirty="0"/>
              <a:t> Singh</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3632-4D0A-4411-8308-AA381E8DB32E}"/>
              </a:ext>
            </a:extLst>
          </p:cNvPr>
          <p:cNvSpPr>
            <a:spLocks noGrp="1"/>
          </p:cNvSpPr>
          <p:nvPr>
            <p:ph type="title"/>
          </p:nvPr>
        </p:nvSpPr>
        <p:spPr>
          <a:xfrm>
            <a:off x="6324600" y="274638"/>
            <a:ext cx="3886200" cy="1143000"/>
          </a:xfrm>
        </p:spPr>
        <p:style>
          <a:lnRef idx="3">
            <a:schemeClr val="lt1"/>
          </a:lnRef>
          <a:fillRef idx="1">
            <a:schemeClr val="accent1"/>
          </a:fillRef>
          <a:effectRef idx="1">
            <a:schemeClr val="accent1"/>
          </a:effectRef>
          <a:fontRef idx="minor">
            <a:schemeClr val="lt1"/>
          </a:fontRef>
        </p:style>
        <p:txBody>
          <a:bodyPr rtlCol="0">
            <a:normAutofit fontScale="90000"/>
          </a:bodyPr>
          <a:lstStyle/>
          <a:p>
            <a:pPr>
              <a:defRPr/>
            </a:pPr>
            <a:r>
              <a:rPr lang="en-US" b="1" dirty="0">
                <a:solidFill>
                  <a:srgbClr val="002060"/>
                </a:solidFill>
              </a:rPr>
              <a:t>Terminologies related to OOD</a:t>
            </a:r>
            <a:endParaRPr lang="en-IN" b="1" dirty="0">
              <a:solidFill>
                <a:srgbClr val="002060"/>
              </a:solidFill>
            </a:endParaRPr>
          </a:p>
        </p:txBody>
      </p:sp>
      <p:pic>
        <p:nvPicPr>
          <p:cNvPr id="5123" name="Picture 2" descr="Best Private University in Mathura, Uttar Pradesh(UP), India">
            <a:extLst>
              <a:ext uri="{FF2B5EF4-FFF2-40B4-BE49-F238E27FC236}">
                <a16:creationId xmlns:a16="http://schemas.microsoft.com/office/drawing/2014/main" id="{4EA67AE5-CEDF-4482-8F1F-3B8071C5B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481E7E5-11C7-4338-88C8-55AD6263FA42}"/>
              </a:ext>
            </a:extLst>
          </p:cNvPr>
          <p:cNvSpPr txBox="1"/>
          <p:nvPr/>
        </p:nvSpPr>
        <p:spPr>
          <a:xfrm>
            <a:off x="1773238" y="1720851"/>
            <a:ext cx="1274762" cy="460375"/>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pPr>
              <a:defRPr/>
            </a:pPr>
            <a:r>
              <a:rPr lang="en-US" sz="2400" dirty="0">
                <a:latin typeface="Times New Roman" pitchFamily="18" charset="0"/>
                <a:cs typeface="Times New Roman" pitchFamily="18" charset="0"/>
              </a:rPr>
              <a:t>Object</a:t>
            </a:r>
            <a:endParaRPr lang="en-IN" sz="2400"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5939BAFD-2DA9-4EA1-8106-3D4822F1053C}"/>
              </a:ext>
            </a:extLst>
          </p:cNvPr>
          <p:cNvSpPr txBox="1"/>
          <p:nvPr/>
        </p:nvSpPr>
        <p:spPr>
          <a:xfrm>
            <a:off x="1524000" y="2274888"/>
            <a:ext cx="9144000" cy="443071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just">
              <a:defRPr/>
            </a:pPr>
            <a:endParaRPr lang="en-US" sz="2400" dirty="0"/>
          </a:p>
          <a:p>
            <a:pPr algn="just">
              <a:defRPr/>
            </a:pPr>
            <a:r>
              <a:rPr lang="en-US" sz="2400" dirty="0"/>
              <a:t>The word “Object” is used very frequently and conveys different meaning in different circumstances. Here, meaning is an entity able to save a state (information) and which offers a number of operations (behavior) to either examine or affect this state. An object is characterized by number of operations and a state which remembers the effect of these operations</a:t>
            </a:r>
          </a:p>
          <a:p>
            <a:pPr algn="just">
              <a:defRPr/>
            </a:pPr>
            <a:r>
              <a:rPr lang="en-US" sz="2400" dirty="0"/>
              <a:t>.</a:t>
            </a:r>
            <a:endParaRPr lang="en-IN" sz="2400" dirty="0"/>
          </a:p>
          <a:p>
            <a:pPr>
              <a:defRPr/>
            </a:pPr>
            <a:endParaRPr lang="en-US" dirty="0"/>
          </a:p>
          <a:p>
            <a:pPr>
              <a:defRPr/>
            </a:pPr>
            <a:endParaRPr lang="en-US" dirty="0"/>
          </a:p>
          <a:p>
            <a:pPr>
              <a:defRPr/>
            </a:pPr>
            <a:r>
              <a:rPr lang="en-US" dirty="0"/>
              <a:t> </a:t>
            </a:r>
          </a:p>
          <a:p>
            <a:pPr>
              <a:defRPr/>
            </a:pPr>
            <a:endParaRPr lang="en-US" dirty="0"/>
          </a:p>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4CF2-D0F1-4A03-BC68-7F6E095C9040}"/>
              </a:ext>
            </a:extLst>
          </p:cNvPr>
          <p:cNvSpPr>
            <a:spLocks noGrp="1"/>
          </p:cNvSpPr>
          <p:nvPr>
            <p:ph type="title"/>
          </p:nvPr>
        </p:nvSpPr>
        <p:spPr>
          <a:xfrm>
            <a:off x="5410200" y="274638"/>
            <a:ext cx="4800600" cy="1143000"/>
          </a:xfrm>
        </p:spPr>
        <p:style>
          <a:lnRef idx="1">
            <a:schemeClr val="accent2"/>
          </a:lnRef>
          <a:fillRef idx="2">
            <a:schemeClr val="accent2"/>
          </a:fillRef>
          <a:effectRef idx="1">
            <a:schemeClr val="accent2"/>
          </a:effectRef>
          <a:fontRef idx="minor">
            <a:schemeClr val="dk1"/>
          </a:fontRef>
        </p:style>
        <p:txBody>
          <a:bodyPr rtlCol="0">
            <a:normAutofit fontScale="90000"/>
          </a:bodyPr>
          <a:lstStyle/>
          <a:p>
            <a:pPr>
              <a:defRPr/>
            </a:pPr>
            <a:r>
              <a:rPr lang="en-US" dirty="0"/>
              <a:t>Draw component and development diagram</a:t>
            </a:r>
            <a:endParaRPr lang="en-IN" dirty="0"/>
          </a:p>
        </p:txBody>
      </p:sp>
      <p:sp>
        <p:nvSpPr>
          <p:cNvPr id="3" name="Content Placeholder 2">
            <a:extLst>
              <a:ext uri="{FF2B5EF4-FFF2-40B4-BE49-F238E27FC236}">
                <a16:creationId xmlns:a16="http://schemas.microsoft.com/office/drawing/2014/main" id="{A0534E9B-A423-4C2C-A9C0-5300CA748997}"/>
              </a:ext>
            </a:extLst>
          </p:cNvPr>
          <p:cNvSpPr>
            <a:spLocks noGrp="1"/>
          </p:cNvSpPr>
          <p:nvPr>
            <p:ph idx="1"/>
          </p:nvPr>
        </p:nvSpPr>
        <p:spPr/>
        <p:style>
          <a:lnRef idx="3">
            <a:schemeClr val="lt1"/>
          </a:lnRef>
          <a:fillRef idx="1">
            <a:schemeClr val="accent1"/>
          </a:fillRef>
          <a:effectRef idx="1">
            <a:schemeClr val="accent1"/>
          </a:effectRef>
          <a:fontRef idx="minor">
            <a:schemeClr val="lt1"/>
          </a:fontRef>
        </p:style>
        <p:txBody>
          <a:bodyPr rtlCol="0">
            <a:normAutofit/>
          </a:bodyPr>
          <a:lstStyle/>
          <a:p>
            <a:pPr marL="0" indent="0" algn="just">
              <a:buNone/>
              <a:defRPr/>
            </a:pPr>
            <a:r>
              <a:rPr lang="en-US" dirty="0"/>
              <a:t>Component diagrams address the static implementation view of a system they are related to class diagrams in that a component typically maps to one or more classes, interfaces or collaboration.</a:t>
            </a:r>
            <a:endParaRPr lang="en-IN" dirty="0"/>
          </a:p>
          <a:p>
            <a:pPr marL="0" indent="0">
              <a:buNone/>
              <a:defRPr/>
            </a:pPr>
            <a:endParaRPr lang="en-US" dirty="0"/>
          </a:p>
          <a:p>
            <a:pPr>
              <a:defRPr/>
            </a:pPr>
            <a:endParaRPr lang="en-US" dirty="0"/>
          </a:p>
        </p:txBody>
      </p:sp>
      <p:pic>
        <p:nvPicPr>
          <p:cNvPr id="32772" name="Picture 3" descr="Best Private University in Mathura, Uttar Pradesh(UP), India">
            <a:extLst>
              <a:ext uri="{FF2B5EF4-FFF2-40B4-BE49-F238E27FC236}">
                <a16:creationId xmlns:a16="http://schemas.microsoft.com/office/drawing/2014/main" id="{83D634FA-6B01-4E87-9AD7-A66EECDAF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6929-5C23-4A72-AD90-C258E82F77DD}"/>
              </a:ext>
            </a:extLst>
          </p:cNvPr>
          <p:cNvSpPr>
            <a:spLocks noGrp="1"/>
          </p:cNvSpPr>
          <p:nvPr>
            <p:ph type="title"/>
          </p:nvPr>
        </p:nvSpPr>
        <p:spPr>
          <a:xfrm>
            <a:off x="6172200" y="152400"/>
            <a:ext cx="4038600" cy="1371600"/>
          </a:xfrm>
        </p:spPr>
        <p:style>
          <a:lnRef idx="3">
            <a:schemeClr val="lt1"/>
          </a:lnRef>
          <a:fillRef idx="1">
            <a:schemeClr val="accent1"/>
          </a:fillRef>
          <a:effectRef idx="1">
            <a:schemeClr val="accent1"/>
          </a:effectRef>
          <a:fontRef idx="minor">
            <a:schemeClr val="lt1"/>
          </a:fontRef>
        </p:style>
        <p:txBody>
          <a:bodyPr rtlCol="0">
            <a:noAutofit/>
          </a:bodyPr>
          <a:lstStyle/>
          <a:p>
            <a:pPr>
              <a:defRPr/>
            </a:pPr>
            <a:r>
              <a:rPr lang="en-IN" dirty="0"/>
              <a:t>Unified </a:t>
            </a:r>
            <a:r>
              <a:rPr lang="en-IN" dirty="0" err="1"/>
              <a:t>Modeling</a:t>
            </a:r>
            <a:r>
              <a:rPr lang="en-IN" dirty="0"/>
              <a:t> Language (UML)</a:t>
            </a:r>
            <a:br>
              <a:rPr lang="en-IN" dirty="0"/>
            </a:br>
            <a:endParaRPr lang="en-IN" dirty="0"/>
          </a:p>
        </p:txBody>
      </p:sp>
      <p:sp>
        <p:nvSpPr>
          <p:cNvPr id="3" name="Content Placeholder 2">
            <a:extLst>
              <a:ext uri="{FF2B5EF4-FFF2-40B4-BE49-F238E27FC236}">
                <a16:creationId xmlns:a16="http://schemas.microsoft.com/office/drawing/2014/main" id="{E911BF7A-42DE-4822-85ED-0F8439C0E2E1}"/>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r>
              <a:rPr lang="en-US" b="1" dirty="0"/>
              <a:t>Unified Modeling Language (UML)</a:t>
            </a:r>
            <a:r>
              <a:rPr lang="en-US" dirty="0"/>
              <a:t> is a general purpose modeling language. The main aim of UML is to define a standard way to </a:t>
            </a:r>
            <a:r>
              <a:rPr lang="en-US" b="1" dirty="0"/>
              <a:t>visualize</a:t>
            </a:r>
            <a:r>
              <a:rPr lang="en-US" dirty="0"/>
              <a:t> the way a system has been designed. It is quite similar to blueprints used in other fields of engineering.</a:t>
            </a:r>
            <a:endParaRPr lang="en-IN" dirty="0"/>
          </a:p>
        </p:txBody>
      </p:sp>
      <p:pic>
        <p:nvPicPr>
          <p:cNvPr id="33796" name="Picture 3" descr="Best Private University in Mathura, Uttar Pradesh(UP), India">
            <a:extLst>
              <a:ext uri="{FF2B5EF4-FFF2-40B4-BE49-F238E27FC236}">
                <a16:creationId xmlns:a16="http://schemas.microsoft.com/office/drawing/2014/main" id="{FDA9BF86-35BB-4C5C-B87D-7066105FE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a:extLst>
              <a:ext uri="{FF2B5EF4-FFF2-40B4-BE49-F238E27FC236}">
                <a16:creationId xmlns:a16="http://schemas.microsoft.com/office/drawing/2014/main" id="{29672880-C4EF-42F2-AB4C-2AC8479540FC}"/>
              </a:ext>
            </a:extLst>
          </p:cNvPr>
          <p:cNvSpPr>
            <a:spLocks noGrp="1"/>
          </p:cNvSpPr>
          <p:nvPr>
            <p:ph type="sldNum" sz="quarter" idx="12"/>
          </p:nvPr>
        </p:nvSpPr>
        <p:spPr/>
        <p:txBody>
          <a:bodyPr/>
          <a:lstStyle/>
          <a:p>
            <a:pPr>
              <a:defRPr/>
            </a:pPr>
            <a:fld id="{E33DB315-A57F-4C07-977A-6DFC994AB373}" type="slidenum">
              <a:rPr lang="en-US"/>
              <a:pPr>
                <a:defRPr/>
              </a:pPr>
              <a:t>32</a:t>
            </a:fld>
            <a:endParaRPr lang="en-US" dirty="0"/>
          </a:p>
        </p:txBody>
      </p:sp>
      <p:sp>
        <p:nvSpPr>
          <p:cNvPr id="34819" name="Rectangle 2">
            <a:extLst>
              <a:ext uri="{FF2B5EF4-FFF2-40B4-BE49-F238E27FC236}">
                <a16:creationId xmlns:a16="http://schemas.microsoft.com/office/drawing/2014/main" id="{31C98315-87E6-4D3B-850C-180291AA9F25}"/>
              </a:ext>
            </a:extLst>
          </p:cNvPr>
          <p:cNvSpPr>
            <a:spLocks noGrp="1" noChangeArrowheads="1"/>
          </p:cNvSpPr>
          <p:nvPr>
            <p:ph type="title"/>
          </p:nvPr>
        </p:nvSpPr>
        <p:spPr>
          <a:xfrm>
            <a:off x="1676400" y="152400"/>
            <a:ext cx="8991600" cy="1143000"/>
          </a:xfrm>
        </p:spPr>
        <p:txBody>
          <a:bodyPr>
            <a:normAutofit fontScale="90000"/>
          </a:bodyPr>
          <a:lstStyle/>
          <a:p>
            <a:pPr eaLnBrk="1" hangingPunct="1"/>
            <a:r>
              <a:rPr lang="en-US" altLang="en-US" b="1"/>
              <a:t>Unified Modeling Language (UML) and Modeling</a:t>
            </a:r>
          </a:p>
        </p:txBody>
      </p:sp>
      <p:sp>
        <p:nvSpPr>
          <p:cNvPr id="34820" name="Rectangle 3">
            <a:extLst>
              <a:ext uri="{FF2B5EF4-FFF2-40B4-BE49-F238E27FC236}">
                <a16:creationId xmlns:a16="http://schemas.microsoft.com/office/drawing/2014/main" id="{AFA6C096-9C2D-4A44-9D2E-39EE23A6C134}"/>
              </a:ext>
            </a:extLst>
          </p:cNvPr>
          <p:cNvSpPr>
            <a:spLocks noGrp="1" noChangeArrowheads="1"/>
          </p:cNvSpPr>
          <p:nvPr>
            <p:ph type="body" idx="1"/>
          </p:nvPr>
        </p:nvSpPr>
        <p:spPr>
          <a:xfrm>
            <a:off x="1905000" y="2057401"/>
            <a:ext cx="8574088" cy="4075113"/>
          </a:xfrm>
        </p:spPr>
        <p:txBody>
          <a:bodyPr/>
          <a:lstStyle/>
          <a:p>
            <a:pPr algn="just" eaLnBrk="1" hangingPunct="1">
              <a:lnSpc>
                <a:spcPct val="90000"/>
              </a:lnSpc>
            </a:pPr>
            <a:r>
              <a:rPr lang="en-US" altLang="en-US"/>
              <a:t>UML is a graphical notation useful for OO analysis and design</a:t>
            </a:r>
          </a:p>
          <a:p>
            <a:pPr algn="just" eaLnBrk="1" hangingPunct="1">
              <a:lnSpc>
                <a:spcPct val="90000"/>
              </a:lnSpc>
            </a:pPr>
            <a:endParaRPr lang="en-US" altLang="en-US" sz="1000"/>
          </a:p>
          <a:p>
            <a:pPr algn="just" eaLnBrk="1" hangingPunct="1">
              <a:lnSpc>
                <a:spcPct val="90000"/>
              </a:lnSpc>
            </a:pPr>
            <a:r>
              <a:rPr lang="en-US" altLang="en-US"/>
              <a:t>Allows representing various aspects of the system</a:t>
            </a:r>
          </a:p>
          <a:p>
            <a:pPr algn="just" eaLnBrk="1" hangingPunct="1">
              <a:lnSpc>
                <a:spcPct val="90000"/>
              </a:lnSpc>
            </a:pPr>
            <a:endParaRPr lang="en-US" altLang="en-US" sz="1000"/>
          </a:p>
          <a:p>
            <a:pPr algn="just" eaLnBrk="1" hangingPunct="1">
              <a:lnSpc>
                <a:spcPct val="90000"/>
              </a:lnSpc>
            </a:pPr>
            <a:r>
              <a:rPr lang="en-US" altLang="en-US"/>
              <a:t>Various notations are used to build different models for the system</a:t>
            </a:r>
          </a:p>
          <a:p>
            <a:pPr algn="just" eaLnBrk="1" hangingPunct="1">
              <a:lnSpc>
                <a:spcPct val="90000"/>
              </a:lnSpc>
            </a:pPr>
            <a:endParaRPr lang="en-US" altLang="en-US" sz="1000"/>
          </a:p>
          <a:p>
            <a:pPr algn="just" eaLnBrk="1" hangingPunct="1">
              <a:lnSpc>
                <a:spcPct val="90000"/>
              </a:lnSpc>
            </a:pPr>
            <a:r>
              <a:rPr lang="en-US" altLang="en-US"/>
              <a:t>OOD methodologies use UML to represent the models they create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a:extLst>
              <a:ext uri="{FF2B5EF4-FFF2-40B4-BE49-F238E27FC236}">
                <a16:creationId xmlns:a16="http://schemas.microsoft.com/office/drawing/2014/main" id="{3E701D90-7D13-475E-A2E8-8C9CFD26E867}"/>
              </a:ext>
            </a:extLst>
          </p:cNvPr>
          <p:cNvSpPr>
            <a:spLocks noGrp="1"/>
          </p:cNvSpPr>
          <p:nvPr>
            <p:ph type="ftr" sz="quarter" idx="11"/>
          </p:nvPr>
        </p:nvSpPr>
        <p:spPr/>
        <p:txBody>
          <a:bodyPr/>
          <a:lstStyle/>
          <a:p>
            <a:pPr>
              <a:defRPr/>
            </a:pPr>
            <a:r>
              <a:rPr lang="en-US"/>
              <a:t>OO Design</a:t>
            </a:r>
          </a:p>
        </p:txBody>
      </p:sp>
      <p:sp>
        <p:nvSpPr>
          <p:cNvPr id="39939" name="Slide Number Placeholder 5">
            <a:extLst>
              <a:ext uri="{FF2B5EF4-FFF2-40B4-BE49-F238E27FC236}">
                <a16:creationId xmlns:a16="http://schemas.microsoft.com/office/drawing/2014/main" id="{FAC881CF-B361-4965-86CE-4E8E18DE435B}"/>
              </a:ext>
            </a:extLst>
          </p:cNvPr>
          <p:cNvSpPr>
            <a:spLocks noGrp="1"/>
          </p:cNvSpPr>
          <p:nvPr>
            <p:ph type="sldNum" sz="quarter" idx="12"/>
          </p:nvPr>
        </p:nvSpPr>
        <p:spPr/>
        <p:txBody>
          <a:bodyPr/>
          <a:lstStyle/>
          <a:p>
            <a:pPr>
              <a:defRPr/>
            </a:pPr>
            <a:fld id="{AF0F7290-F233-4A71-8570-1C41D1B6A94E}" type="slidenum">
              <a:rPr lang="en-US"/>
              <a:pPr>
                <a:defRPr/>
              </a:pPr>
              <a:t>33</a:t>
            </a:fld>
            <a:endParaRPr lang="en-US"/>
          </a:p>
        </p:txBody>
      </p:sp>
      <p:sp>
        <p:nvSpPr>
          <p:cNvPr id="35844" name="Rectangle 2">
            <a:extLst>
              <a:ext uri="{FF2B5EF4-FFF2-40B4-BE49-F238E27FC236}">
                <a16:creationId xmlns:a16="http://schemas.microsoft.com/office/drawing/2014/main" id="{B4F693CD-14BD-4CD4-BB27-7D9D865043C5}"/>
              </a:ext>
            </a:extLst>
          </p:cNvPr>
          <p:cNvSpPr>
            <a:spLocks noGrp="1" noChangeArrowheads="1"/>
          </p:cNvSpPr>
          <p:nvPr>
            <p:ph type="title"/>
          </p:nvPr>
        </p:nvSpPr>
        <p:spPr>
          <a:xfrm>
            <a:off x="1828800" y="274638"/>
            <a:ext cx="8382000" cy="715962"/>
          </a:xfrm>
        </p:spPr>
        <p:txBody>
          <a:bodyPr/>
          <a:lstStyle/>
          <a:p>
            <a:pPr eaLnBrk="1" hangingPunct="1"/>
            <a:r>
              <a:rPr lang="en-US" altLang="en-US" sz="4000" b="1"/>
              <a:t>Modeling</a:t>
            </a:r>
          </a:p>
        </p:txBody>
      </p:sp>
      <p:sp>
        <p:nvSpPr>
          <p:cNvPr id="35845" name="Rectangle 3">
            <a:extLst>
              <a:ext uri="{FF2B5EF4-FFF2-40B4-BE49-F238E27FC236}">
                <a16:creationId xmlns:a16="http://schemas.microsoft.com/office/drawing/2014/main" id="{ED5CCF2A-A7E4-4097-ADC9-D249DB9809B1}"/>
              </a:ext>
            </a:extLst>
          </p:cNvPr>
          <p:cNvSpPr>
            <a:spLocks noGrp="1" noChangeArrowheads="1"/>
          </p:cNvSpPr>
          <p:nvPr>
            <p:ph type="body" idx="1"/>
          </p:nvPr>
        </p:nvSpPr>
        <p:spPr>
          <a:xfrm>
            <a:off x="1828800" y="1219201"/>
            <a:ext cx="8650288" cy="4913313"/>
          </a:xfrm>
        </p:spPr>
        <p:txBody>
          <a:bodyPr/>
          <a:lstStyle/>
          <a:p>
            <a:pPr algn="just" eaLnBrk="1" hangingPunct="1"/>
            <a:r>
              <a:rPr lang="en-US" altLang="en-US"/>
              <a:t>Modeling is used in many disciplines – architecture, aircraft building, …</a:t>
            </a:r>
          </a:p>
          <a:p>
            <a:pPr algn="just" eaLnBrk="1" hangingPunct="1"/>
            <a:r>
              <a:rPr lang="en-US" altLang="en-US"/>
              <a:t>A model is a simplification of reality</a:t>
            </a:r>
          </a:p>
          <a:p>
            <a:pPr algn="just" eaLnBrk="1" hangingPunct="1"/>
            <a:r>
              <a:rPr lang="en-US" altLang="en-US"/>
              <a:t>A good model includes those statements that have broad effect and omits minor statements</a:t>
            </a:r>
          </a:p>
          <a:p>
            <a:pPr algn="just" eaLnBrk="1" hangingPunct="1"/>
            <a:r>
              <a:rPr lang="en-US" altLang="en-US"/>
              <a:t>A model of a system is not the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a:extLst>
              <a:ext uri="{FF2B5EF4-FFF2-40B4-BE49-F238E27FC236}">
                <a16:creationId xmlns:a16="http://schemas.microsoft.com/office/drawing/2014/main" id="{4C5884F1-11CD-41AF-852D-6663F136E7FE}"/>
              </a:ext>
            </a:extLst>
          </p:cNvPr>
          <p:cNvSpPr>
            <a:spLocks noGrp="1"/>
          </p:cNvSpPr>
          <p:nvPr>
            <p:ph type="ftr" sz="quarter" idx="11"/>
          </p:nvPr>
        </p:nvSpPr>
        <p:spPr/>
        <p:txBody>
          <a:bodyPr/>
          <a:lstStyle/>
          <a:p>
            <a:pPr>
              <a:defRPr/>
            </a:pPr>
            <a:r>
              <a:rPr lang="en-US"/>
              <a:t>OO Design</a:t>
            </a:r>
          </a:p>
        </p:txBody>
      </p:sp>
      <p:sp>
        <p:nvSpPr>
          <p:cNvPr id="40963" name="Slide Number Placeholder 5">
            <a:extLst>
              <a:ext uri="{FF2B5EF4-FFF2-40B4-BE49-F238E27FC236}">
                <a16:creationId xmlns:a16="http://schemas.microsoft.com/office/drawing/2014/main" id="{D19530F1-76B5-41AA-B995-F40ADC77F9C2}"/>
              </a:ext>
            </a:extLst>
          </p:cNvPr>
          <p:cNvSpPr>
            <a:spLocks noGrp="1"/>
          </p:cNvSpPr>
          <p:nvPr>
            <p:ph type="sldNum" sz="quarter" idx="12"/>
          </p:nvPr>
        </p:nvSpPr>
        <p:spPr/>
        <p:txBody>
          <a:bodyPr/>
          <a:lstStyle/>
          <a:p>
            <a:pPr>
              <a:defRPr/>
            </a:pPr>
            <a:fld id="{2BAB5E6A-D929-41BB-A999-EF231ABA42F7}" type="slidenum">
              <a:rPr lang="en-US"/>
              <a:pPr>
                <a:defRPr/>
              </a:pPr>
              <a:t>34</a:t>
            </a:fld>
            <a:endParaRPr lang="en-US"/>
          </a:p>
        </p:txBody>
      </p:sp>
      <p:sp>
        <p:nvSpPr>
          <p:cNvPr id="36868" name="Rectangle 2">
            <a:extLst>
              <a:ext uri="{FF2B5EF4-FFF2-40B4-BE49-F238E27FC236}">
                <a16:creationId xmlns:a16="http://schemas.microsoft.com/office/drawing/2014/main" id="{94664E85-ACBB-4438-8BED-1D36DCEB4B44}"/>
              </a:ext>
            </a:extLst>
          </p:cNvPr>
          <p:cNvSpPr>
            <a:spLocks noGrp="1" noChangeArrowheads="1"/>
          </p:cNvSpPr>
          <p:nvPr>
            <p:ph type="title"/>
          </p:nvPr>
        </p:nvSpPr>
        <p:spPr>
          <a:xfrm>
            <a:off x="1752600" y="152401"/>
            <a:ext cx="8458200" cy="639763"/>
          </a:xfrm>
        </p:spPr>
        <p:txBody>
          <a:bodyPr>
            <a:normAutofit fontScale="90000"/>
          </a:bodyPr>
          <a:lstStyle/>
          <a:p>
            <a:pPr eaLnBrk="1" hangingPunct="1"/>
            <a:r>
              <a:rPr lang="en-US" altLang="en-US" b="1"/>
              <a:t>Why build models?</a:t>
            </a:r>
          </a:p>
        </p:txBody>
      </p:sp>
      <p:sp>
        <p:nvSpPr>
          <p:cNvPr id="36869" name="Rectangle 3">
            <a:extLst>
              <a:ext uri="{FF2B5EF4-FFF2-40B4-BE49-F238E27FC236}">
                <a16:creationId xmlns:a16="http://schemas.microsoft.com/office/drawing/2014/main" id="{2BBD9446-FC87-47C9-A990-73182411F658}"/>
              </a:ext>
            </a:extLst>
          </p:cNvPr>
          <p:cNvSpPr>
            <a:spLocks noGrp="1" noChangeArrowheads="1"/>
          </p:cNvSpPr>
          <p:nvPr>
            <p:ph type="body" idx="1"/>
          </p:nvPr>
        </p:nvSpPr>
        <p:spPr>
          <a:xfrm>
            <a:off x="1905000" y="1371601"/>
            <a:ext cx="8574088" cy="4760913"/>
          </a:xfrm>
        </p:spPr>
        <p:txBody>
          <a:bodyPr/>
          <a:lstStyle/>
          <a:p>
            <a:pPr algn="just" eaLnBrk="1" hangingPunct="1"/>
            <a:r>
              <a:rPr lang="en-US" altLang="en-US"/>
              <a:t>Models help us visualize a system</a:t>
            </a:r>
          </a:p>
          <a:p>
            <a:pPr algn="just" eaLnBrk="1" hangingPunct="1"/>
            <a:r>
              <a:rPr lang="en-US" altLang="en-US"/>
              <a:t>Help specify the system structure</a:t>
            </a:r>
          </a:p>
          <a:p>
            <a:pPr algn="just" eaLnBrk="1" hangingPunct="1"/>
            <a:r>
              <a:rPr lang="en-US" altLang="en-US"/>
              <a:t>Gives us a template that can guide the construction</a:t>
            </a:r>
          </a:p>
          <a:p>
            <a:pPr algn="just" eaLnBrk="1" hangingPunct="1"/>
            <a:r>
              <a:rPr lang="en-US" altLang="en-US"/>
              <a:t>Document the decisions taken and their rationale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a:extLst>
              <a:ext uri="{FF2B5EF4-FFF2-40B4-BE49-F238E27FC236}">
                <a16:creationId xmlns:a16="http://schemas.microsoft.com/office/drawing/2014/main" id="{D3DE709D-5753-42F2-9E63-72AFE9BC1BA5}"/>
              </a:ext>
            </a:extLst>
          </p:cNvPr>
          <p:cNvSpPr>
            <a:spLocks noGrp="1"/>
          </p:cNvSpPr>
          <p:nvPr>
            <p:ph type="sldNum" sz="quarter" idx="12"/>
          </p:nvPr>
        </p:nvSpPr>
        <p:spPr/>
        <p:txBody>
          <a:bodyPr/>
          <a:lstStyle/>
          <a:p>
            <a:pPr>
              <a:defRPr/>
            </a:pPr>
            <a:fld id="{90769802-A5F5-444D-AB1C-BDCCF1F08B8A}" type="slidenum">
              <a:rPr lang="en-US"/>
              <a:pPr>
                <a:defRPr/>
              </a:pPr>
              <a:t>35</a:t>
            </a:fld>
            <a:endParaRPr lang="en-US"/>
          </a:p>
        </p:txBody>
      </p:sp>
      <p:sp>
        <p:nvSpPr>
          <p:cNvPr id="37891" name="Rectangle 2">
            <a:extLst>
              <a:ext uri="{FF2B5EF4-FFF2-40B4-BE49-F238E27FC236}">
                <a16:creationId xmlns:a16="http://schemas.microsoft.com/office/drawing/2014/main" id="{1137A797-6A3D-45A3-B1B3-3FD094DA3AA9}"/>
              </a:ext>
            </a:extLst>
          </p:cNvPr>
          <p:cNvSpPr>
            <a:spLocks noGrp="1" noChangeArrowheads="1"/>
          </p:cNvSpPr>
          <p:nvPr>
            <p:ph type="title"/>
          </p:nvPr>
        </p:nvSpPr>
        <p:spPr>
          <a:xfrm>
            <a:off x="2057400" y="274638"/>
            <a:ext cx="8153400" cy="1143000"/>
          </a:xfrm>
        </p:spPr>
        <p:txBody>
          <a:bodyPr/>
          <a:lstStyle/>
          <a:p>
            <a:pPr eaLnBrk="1" hangingPunct="1"/>
            <a:r>
              <a:rPr lang="en-US" altLang="en-US" b="1"/>
              <a:t>Views in an UML</a:t>
            </a:r>
          </a:p>
        </p:txBody>
      </p:sp>
      <p:sp>
        <p:nvSpPr>
          <p:cNvPr id="37892" name="Rectangle 3">
            <a:extLst>
              <a:ext uri="{FF2B5EF4-FFF2-40B4-BE49-F238E27FC236}">
                <a16:creationId xmlns:a16="http://schemas.microsoft.com/office/drawing/2014/main" id="{95E42419-CAD0-4B78-8495-03EAF1989CAD}"/>
              </a:ext>
            </a:extLst>
          </p:cNvPr>
          <p:cNvSpPr>
            <a:spLocks noGrp="1" noChangeArrowheads="1"/>
          </p:cNvSpPr>
          <p:nvPr>
            <p:ph type="body" idx="1"/>
          </p:nvPr>
        </p:nvSpPr>
        <p:spPr/>
        <p:txBody>
          <a:bodyPr/>
          <a:lstStyle/>
          <a:p>
            <a:pPr eaLnBrk="1" hangingPunct="1"/>
            <a:r>
              <a:rPr lang="en-US" altLang="en-US"/>
              <a:t>A use case view</a:t>
            </a:r>
          </a:p>
          <a:p>
            <a:pPr eaLnBrk="1" hangingPunct="1"/>
            <a:r>
              <a:rPr lang="en-US" altLang="en-US"/>
              <a:t>A design view</a:t>
            </a:r>
          </a:p>
          <a:p>
            <a:pPr eaLnBrk="1" hangingPunct="1"/>
            <a:r>
              <a:rPr lang="en-US" altLang="en-US"/>
              <a:t>A process view</a:t>
            </a:r>
          </a:p>
          <a:p>
            <a:pPr eaLnBrk="1" hangingPunct="1"/>
            <a:r>
              <a:rPr lang="en-US" altLang="en-US"/>
              <a:t>Implementation view</a:t>
            </a:r>
          </a:p>
          <a:p>
            <a:pPr eaLnBrk="1" hangingPunct="1"/>
            <a:r>
              <a:rPr lang="en-US" altLang="en-US"/>
              <a:t>Deployment view</a:t>
            </a:r>
          </a:p>
          <a:p>
            <a:pPr eaLnBrk="1" hangingPunct="1"/>
            <a:endParaRPr lang="en-US" altLang="en-US"/>
          </a:p>
          <a:p>
            <a:pPr eaLnBrk="1" hangingPunct="1"/>
            <a:r>
              <a:rPr lang="en-US" altLang="en-US"/>
              <a:t>We will focus primarily on models for design – class diagram, interaction diagram, etc.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75D3FE22-4C7D-4CD8-9C95-298543E96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889" y="1295400"/>
            <a:ext cx="70580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FDC958F-6A04-4E47-8B12-82AA5090B120}"/>
              </a:ext>
            </a:extLst>
          </p:cNvPr>
          <p:cNvSpPr txBox="1"/>
          <p:nvPr/>
        </p:nvSpPr>
        <p:spPr>
          <a:xfrm>
            <a:off x="2743200" y="6248400"/>
            <a:ext cx="66294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Software Engineering by KK </a:t>
            </a:r>
            <a:r>
              <a:rPr lang="en-US" dirty="0" err="1"/>
              <a:t>Agarwal</a:t>
            </a:r>
            <a:r>
              <a:rPr lang="en-US" dirty="0"/>
              <a:t> &amp;</a:t>
            </a:r>
            <a:r>
              <a:rPr lang="en-US" dirty="0" err="1"/>
              <a:t>Yogesh</a:t>
            </a:r>
            <a:r>
              <a:rPr lang="en-US" dirty="0"/>
              <a:t> Singh</a:t>
            </a:r>
            <a:endParaRPr lang="en-IN" dirty="0"/>
          </a:p>
        </p:txBody>
      </p:sp>
      <p:pic>
        <p:nvPicPr>
          <p:cNvPr id="38916" name="Picture 4" descr="Best Private University in Mathura, Uttar Pradesh(UP), India">
            <a:extLst>
              <a:ext uri="{FF2B5EF4-FFF2-40B4-BE49-F238E27FC236}">
                <a16:creationId xmlns:a16="http://schemas.microsoft.com/office/drawing/2014/main" id="{C7BE2561-AF06-4195-9388-C79EECD27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A8A47318-4E8F-4FF1-84C0-AF4194011CC9}"/>
              </a:ext>
            </a:extLst>
          </p:cNvPr>
          <p:cNvSpPr>
            <a:spLocks noGrp="1" noChangeArrowheads="1"/>
          </p:cNvSpPr>
          <p:nvPr>
            <p:ph type="title"/>
          </p:nvPr>
        </p:nvSpPr>
        <p:spPr/>
        <p:txBody>
          <a:bodyPr/>
          <a:lstStyle/>
          <a:p>
            <a:pPr eaLnBrk="1" hangingPunct="1"/>
            <a:endParaRPr lang="en-US" altLang="en-US"/>
          </a:p>
        </p:txBody>
      </p:sp>
      <p:sp>
        <p:nvSpPr>
          <p:cNvPr id="78851" name="Footer Placeholder 3">
            <a:extLst>
              <a:ext uri="{FF2B5EF4-FFF2-40B4-BE49-F238E27FC236}">
                <a16:creationId xmlns:a16="http://schemas.microsoft.com/office/drawing/2014/main" id="{B064C7E3-7143-4849-91F9-41CB59121AB9}"/>
              </a:ext>
            </a:extLst>
          </p:cNvPr>
          <p:cNvSpPr>
            <a:spLocks noGrp="1"/>
          </p:cNvSpPr>
          <p:nvPr>
            <p:ph type="ftr" sz="quarter" idx="11"/>
          </p:nvPr>
        </p:nvSpPr>
        <p:spPr/>
        <p:txBody>
          <a:bodyPr/>
          <a:lstStyle/>
          <a:p>
            <a:pPr>
              <a:defRPr/>
            </a:pPr>
            <a:r>
              <a:rPr lang="en-US"/>
              <a:t>OO Design</a:t>
            </a:r>
          </a:p>
        </p:txBody>
      </p:sp>
      <p:sp>
        <p:nvSpPr>
          <p:cNvPr id="78852" name="Slide Number Placeholder 4">
            <a:extLst>
              <a:ext uri="{FF2B5EF4-FFF2-40B4-BE49-F238E27FC236}">
                <a16:creationId xmlns:a16="http://schemas.microsoft.com/office/drawing/2014/main" id="{3C11F2DC-8CCD-4274-8EF9-129FBC8BCEB2}"/>
              </a:ext>
            </a:extLst>
          </p:cNvPr>
          <p:cNvSpPr>
            <a:spLocks noGrp="1"/>
          </p:cNvSpPr>
          <p:nvPr>
            <p:ph type="sldNum" sz="quarter" idx="12"/>
          </p:nvPr>
        </p:nvSpPr>
        <p:spPr/>
        <p:txBody>
          <a:bodyPr/>
          <a:lstStyle/>
          <a:p>
            <a:pPr>
              <a:defRPr/>
            </a:pPr>
            <a:fld id="{9C2EB2C9-2884-4404-8C00-AD87249E0A16}" type="slidenum">
              <a:rPr lang="en-US"/>
              <a:pPr>
                <a:defRPr/>
              </a:pPr>
              <a:t>37</a:t>
            </a:fld>
            <a:endParaRPr lang="en-US"/>
          </a:p>
        </p:txBody>
      </p:sp>
      <p:pic>
        <p:nvPicPr>
          <p:cNvPr id="39941" name="Picture 2">
            <a:extLst>
              <a:ext uri="{FF2B5EF4-FFF2-40B4-BE49-F238E27FC236}">
                <a16:creationId xmlns:a16="http://schemas.microsoft.com/office/drawing/2014/main" id="{9389C208-A872-4A6E-B77E-5EDC7C56C1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0"/>
            <a:ext cx="8686800" cy="64770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CDDCE7B-7FCB-4C1C-BA90-E9D537F6A447}"/>
              </a:ext>
            </a:extLst>
          </p:cNvPr>
          <p:cNvSpPr>
            <a:spLocks noGrp="1" noChangeArrowheads="1"/>
          </p:cNvSpPr>
          <p:nvPr>
            <p:ph type="title"/>
          </p:nvPr>
        </p:nvSpPr>
        <p:spPr/>
        <p:txBody>
          <a:bodyPr/>
          <a:lstStyle/>
          <a:p>
            <a:pPr eaLnBrk="1" hangingPunct="1"/>
            <a:endParaRPr lang="en-US" altLang="en-US"/>
          </a:p>
        </p:txBody>
      </p:sp>
      <p:sp>
        <p:nvSpPr>
          <p:cNvPr id="79875" name="Footer Placeholder 3">
            <a:extLst>
              <a:ext uri="{FF2B5EF4-FFF2-40B4-BE49-F238E27FC236}">
                <a16:creationId xmlns:a16="http://schemas.microsoft.com/office/drawing/2014/main" id="{67A50F6D-A7F5-4A45-A016-77CC510FB1AD}"/>
              </a:ext>
            </a:extLst>
          </p:cNvPr>
          <p:cNvSpPr>
            <a:spLocks noGrp="1"/>
          </p:cNvSpPr>
          <p:nvPr>
            <p:ph type="ftr" sz="quarter" idx="11"/>
          </p:nvPr>
        </p:nvSpPr>
        <p:spPr/>
        <p:txBody>
          <a:bodyPr/>
          <a:lstStyle/>
          <a:p>
            <a:pPr>
              <a:defRPr/>
            </a:pPr>
            <a:r>
              <a:rPr lang="en-US"/>
              <a:t>OO Design</a:t>
            </a:r>
          </a:p>
        </p:txBody>
      </p:sp>
      <p:sp>
        <p:nvSpPr>
          <p:cNvPr id="79876" name="Slide Number Placeholder 4">
            <a:extLst>
              <a:ext uri="{FF2B5EF4-FFF2-40B4-BE49-F238E27FC236}">
                <a16:creationId xmlns:a16="http://schemas.microsoft.com/office/drawing/2014/main" id="{2C6086BA-AB73-4C34-9512-2D3063136D6C}"/>
              </a:ext>
            </a:extLst>
          </p:cNvPr>
          <p:cNvSpPr>
            <a:spLocks noGrp="1"/>
          </p:cNvSpPr>
          <p:nvPr>
            <p:ph type="sldNum" sz="quarter" idx="12"/>
          </p:nvPr>
        </p:nvSpPr>
        <p:spPr/>
        <p:txBody>
          <a:bodyPr/>
          <a:lstStyle/>
          <a:p>
            <a:pPr>
              <a:defRPr/>
            </a:pPr>
            <a:fld id="{E5446B95-FF1B-496F-B7DE-17A9D51435BA}" type="slidenum">
              <a:rPr lang="en-US"/>
              <a:pPr>
                <a:defRPr/>
              </a:pPr>
              <a:t>38</a:t>
            </a:fld>
            <a:endParaRPr lang="en-US"/>
          </a:p>
        </p:txBody>
      </p:sp>
      <p:pic>
        <p:nvPicPr>
          <p:cNvPr id="40965" name="Picture 2">
            <a:extLst>
              <a:ext uri="{FF2B5EF4-FFF2-40B4-BE49-F238E27FC236}">
                <a16:creationId xmlns:a16="http://schemas.microsoft.com/office/drawing/2014/main" id="{8D8C9384-CFA1-461C-9606-B1F74266B1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
            <a:ext cx="9144000" cy="6132513"/>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BCEF2386-8013-4B22-AE1E-B5FC72702FD2}"/>
              </a:ext>
            </a:extLst>
          </p:cNvPr>
          <p:cNvSpPr>
            <a:spLocks noGrp="1" noChangeArrowheads="1"/>
          </p:cNvSpPr>
          <p:nvPr>
            <p:ph type="title"/>
          </p:nvPr>
        </p:nvSpPr>
        <p:spPr/>
        <p:txBody>
          <a:bodyPr/>
          <a:lstStyle/>
          <a:p>
            <a:pPr eaLnBrk="1" hangingPunct="1"/>
            <a:endParaRPr lang="en-US" altLang="en-US"/>
          </a:p>
        </p:txBody>
      </p:sp>
      <p:sp>
        <p:nvSpPr>
          <p:cNvPr id="80899" name="Footer Placeholder 3">
            <a:extLst>
              <a:ext uri="{FF2B5EF4-FFF2-40B4-BE49-F238E27FC236}">
                <a16:creationId xmlns:a16="http://schemas.microsoft.com/office/drawing/2014/main" id="{199C37DE-A73B-4C62-AC87-414AEE03B4F3}"/>
              </a:ext>
            </a:extLst>
          </p:cNvPr>
          <p:cNvSpPr>
            <a:spLocks noGrp="1"/>
          </p:cNvSpPr>
          <p:nvPr>
            <p:ph type="ftr" sz="quarter" idx="11"/>
          </p:nvPr>
        </p:nvSpPr>
        <p:spPr/>
        <p:txBody>
          <a:bodyPr/>
          <a:lstStyle/>
          <a:p>
            <a:pPr>
              <a:defRPr/>
            </a:pPr>
            <a:r>
              <a:rPr lang="en-US"/>
              <a:t>OO Design</a:t>
            </a:r>
          </a:p>
        </p:txBody>
      </p:sp>
      <p:sp>
        <p:nvSpPr>
          <p:cNvPr id="80900" name="Slide Number Placeholder 4">
            <a:extLst>
              <a:ext uri="{FF2B5EF4-FFF2-40B4-BE49-F238E27FC236}">
                <a16:creationId xmlns:a16="http://schemas.microsoft.com/office/drawing/2014/main" id="{5D5FE12D-C155-418E-9484-19B1A9535EE3}"/>
              </a:ext>
            </a:extLst>
          </p:cNvPr>
          <p:cNvSpPr>
            <a:spLocks noGrp="1"/>
          </p:cNvSpPr>
          <p:nvPr>
            <p:ph type="sldNum" sz="quarter" idx="12"/>
          </p:nvPr>
        </p:nvSpPr>
        <p:spPr/>
        <p:txBody>
          <a:bodyPr/>
          <a:lstStyle/>
          <a:p>
            <a:pPr>
              <a:defRPr/>
            </a:pPr>
            <a:fld id="{6889960E-EB86-4C66-9ED4-C6B5AFB253CB}" type="slidenum">
              <a:rPr lang="en-US"/>
              <a:pPr>
                <a:defRPr/>
              </a:pPr>
              <a:t>39</a:t>
            </a:fld>
            <a:endParaRPr lang="en-US"/>
          </a:p>
        </p:txBody>
      </p:sp>
      <p:pic>
        <p:nvPicPr>
          <p:cNvPr id="41989" name="Picture 2">
            <a:extLst>
              <a:ext uri="{FF2B5EF4-FFF2-40B4-BE49-F238E27FC236}">
                <a16:creationId xmlns:a16="http://schemas.microsoft.com/office/drawing/2014/main" id="{1C3C8ECE-861C-4388-A06C-2832E4FF89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4770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1A7E-EB88-4688-A34B-92147FACCF0A}"/>
              </a:ext>
            </a:extLst>
          </p:cNvPr>
          <p:cNvSpPr>
            <a:spLocks noGrp="1"/>
          </p:cNvSpPr>
          <p:nvPr>
            <p:ph type="title"/>
          </p:nvPr>
        </p:nvSpPr>
        <p:spPr>
          <a:xfrm>
            <a:off x="6019800" y="274638"/>
            <a:ext cx="41910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b="1" dirty="0">
                <a:solidFill>
                  <a:srgbClr val="002060"/>
                </a:solidFill>
              </a:rPr>
              <a:t>Messages</a:t>
            </a:r>
          </a:p>
        </p:txBody>
      </p:sp>
      <p:sp>
        <p:nvSpPr>
          <p:cNvPr id="3" name="Content Placeholder 2">
            <a:extLst>
              <a:ext uri="{FF2B5EF4-FFF2-40B4-BE49-F238E27FC236}">
                <a16:creationId xmlns:a16="http://schemas.microsoft.com/office/drawing/2014/main" id="{7693CF31-9AF4-4515-91CD-DACC5AB20F9B}"/>
              </a:ext>
            </a:extLst>
          </p:cNvPr>
          <p:cNvSpPr>
            <a:spLocks noGrp="1"/>
          </p:cNvSpPr>
          <p:nvPr>
            <p:ph idx="1"/>
          </p:nvPr>
        </p:nvSpPr>
        <p:spPr>
          <a:xfrm>
            <a:off x="1981200" y="1600201"/>
            <a:ext cx="8534400" cy="4525963"/>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Objects communicate by message passing. Messages consist of the identity of the target object, the name of the requested operation and any other operation needed to perform the function. Message are often implemented as procedure or function calls.</a:t>
            </a:r>
            <a:endParaRPr lang="en-IN" dirty="0"/>
          </a:p>
          <a:p>
            <a:pPr>
              <a:defRPr/>
            </a:pPr>
            <a:endParaRPr lang="en-US" dirty="0"/>
          </a:p>
          <a:p>
            <a:pPr>
              <a:defRPr/>
            </a:pPr>
            <a:endParaRPr lang="en-US" dirty="0"/>
          </a:p>
          <a:p>
            <a:pPr>
              <a:defRPr/>
            </a:pPr>
            <a:endParaRPr lang="en-US" dirty="0"/>
          </a:p>
        </p:txBody>
      </p:sp>
      <p:pic>
        <p:nvPicPr>
          <p:cNvPr id="6148" name="Picture 2" descr="Best Private University in Mathura, Uttar Pradesh(UP), India">
            <a:extLst>
              <a:ext uri="{FF2B5EF4-FFF2-40B4-BE49-F238E27FC236}">
                <a16:creationId xmlns:a16="http://schemas.microsoft.com/office/drawing/2014/main" id="{FF58CB83-CD47-46F7-AE30-CE64BEF88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A5F8EF7-0EDF-46C0-826C-CEA370BB02CD}"/>
              </a:ext>
            </a:extLst>
          </p:cNvPr>
          <p:cNvSpPr>
            <a:spLocks noGrp="1" noChangeArrowheads="1"/>
          </p:cNvSpPr>
          <p:nvPr>
            <p:ph type="title"/>
          </p:nvPr>
        </p:nvSpPr>
        <p:spPr/>
        <p:txBody>
          <a:bodyPr/>
          <a:lstStyle/>
          <a:p>
            <a:pPr eaLnBrk="1" hangingPunct="1"/>
            <a:endParaRPr lang="en-US" altLang="en-US"/>
          </a:p>
        </p:txBody>
      </p:sp>
      <p:sp>
        <p:nvSpPr>
          <p:cNvPr id="81923" name="Footer Placeholder 3">
            <a:extLst>
              <a:ext uri="{FF2B5EF4-FFF2-40B4-BE49-F238E27FC236}">
                <a16:creationId xmlns:a16="http://schemas.microsoft.com/office/drawing/2014/main" id="{C68135FE-5741-44F1-A483-018CE9D0AF54}"/>
              </a:ext>
            </a:extLst>
          </p:cNvPr>
          <p:cNvSpPr>
            <a:spLocks noGrp="1"/>
          </p:cNvSpPr>
          <p:nvPr>
            <p:ph type="ftr" sz="quarter" idx="11"/>
          </p:nvPr>
        </p:nvSpPr>
        <p:spPr/>
        <p:txBody>
          <a:bodyPr/>
          <a:lstStyle/>
          <a:p>
            <a:pPr>
              <a:defRPr/>
            </a:pPr>
            <a:r>
              <a:rPr lang="en-US"/>
              <a:t>OO Design</a:t>
            </a:r>
          </a:p>
        </p:txBody>
      </p:sp>
      <p:sp>
        <p:nvSpPr>
          <p:cNvPr id="81924" name="Slide Number Placeholder 4">
            <a:extLst>
              <a:ext uri="{FF2B5EF4-FFF2-40B4-BE49-F238E27FC236}">
                <a16:creationId xmlns:a16="http://schemas.microsoft.com/office/drawing/2014/main" id="{3CDD28CA-8936-461A-9B2B-46160A93F114}"/>
              </a:ext>
            </a:extLst>
          </p:cNvPr>
          <p:cNvSpPr>
            <a:spLocks noGrp="1"/>
          </p:cNvSpPr>
          <p:nvPr>
            <p:ph type="sldNum" sz="quarter" idx="12"/>
          </p:nvPr>
        </p:nvSpPr>
        <p:spPr/>
        <p:txBody>
          <a:bodyPr/>
          <a:lstStyle/>
          <a:p>
            <a:pPr>
              <a:defRPr/>
            </a:pPr>
            <a:fld id="{5515D026-D4B5-45BB-B335-D9042D12D2FE}" type="slidenum">
              <a:rPr lang="en-US"/>
              <a:pPr>
                <a:defRPr/>
              </a:pPr>
              <a:t>40</a:t>
            </a:fld>
            <a:endParaRPr lang="en-US"/>
          </a:p>
        </p:txBody>
      </p:sp>
      <p:pic>
        <p:nvPicPr>
          <p:cNvPr id="43013" name="Picture 2">
            <a:extLst>
              <a:ext uri="{FF2B5EF4-FFF2-40B4-BE49-F238E27FC236}">
                <a16:creationId xmlns:a16="http://schemas.microsoft.com/office/drawing/2014/main" id="{170675FF-E1DA-4F9F-B746-6FDC8D52F0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3246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15677EE-FFA2-4E87-AE08-4390964ABB0A}"/>
              </a:ext>
            </a:extLst>
          </p:cNvPr>
          <p:cNvSpPr>
            <a:spLocks noGrp="1" noChangeArrowheads="1"/>
          </p:cNvSpPr>
          <p:nvPr>
            <p:ph type="title"/>
          </p:nvPr>
        </p:nvSpPr>
        <p:spPr/>
        <p:txBody>
          <a:bodyPr/>
          <a:lstStyle/>
          <a:p>
            <a:pPr eaLnBrk="1" hangingPunct="1"/>
            <a:endParaRPr lang="en-US" altLang="en-US"/>
          </a:p>
        </p:txBody>
      </p:sp>
      <p:sp>
        <p:nvSpPr>
          <p:cNvPr id="82947" name="Footer Placeholder 3">
            <a:extLst>
              <a:ext uri="{FF2B5EF4-FFF2-40B4-BE49-F238E27FC236}">
                <a16:creationId xmlns:a16="http://schemas.microsoft.com/office/drawing/2014/main" id="{E992910E-A1E8-47AF-8BF9-2C4581AFCA1D}"/>
              </a:ext>
            </a:extLst>
          </p:cNvPr>
          <p:cNvSpPr>
            <a:spLocks noGrp="1"/>
          </p:cNvSpPr>
          <p:nvPr>
            <p:ph type="ftr" sz="quarter" idx="11"/>
          </p:nvPr>
        </p:nvSpPr>
        <p:spPr/>
        <p:txBody>
          <a:bodyPr/>
          <a:lstStyle/>
          <a:p>
            <a:pPr>
              <a:defRPr/>
            </a:pPr>
            <a:r>
              <a:rPr lang="en-US"/>
              <a:t>OO Design</a:t>
            </a:r>
          </a:p>
        </p:txBody>
      </p:sp>
      <p:sp>
        <p:nvSpPr>
          <p:cNvPr id="82948" name="Slide Number Placeholder 4">
            <a:extLst>
              <a:ext uri="{FF2B5EF4-FFF2-40B4-BE49-F238E27FC236}">
                <a16:creationId xmlns:a16="http://schemas.microsoft.com/office/drawing/2014/main" id="{6B542BD1-BEA5-4B5E-947E-28841B05BFB1}"/>
              </a:ext>
            </a:extLst>
          </p:cNvPr>
          <p:cNvSpPr>
            <a:spLocks noGrp="1"/>
          </p:cNvSpPr>
          <p:nvPr>
            <p:ph type="sldNum" sz="quarter" idx="12"/>
          </p:nvPr>
        </p:nvSpPr>
        <p:spPr/>
        <p:txBody>
          <a:bodyPr/>
          <a:lstStyle/>
          <a:p>
            <a:pPr>
              <a:defRPr/>
            </a:pPr>
            <a:fld id="{8D748F2D-4835-463A-ADA4-0E52EA28E51E}" type="slidenum">
              <a:rPr lang="en-US"/>
              <a:pPr>
                <a:defRPr/>
              </a:pPr>
              <a:t>41</a:t>
            </a:fld>
            <a:endParaRPr lang="en-US"/>
          </a:p>
        </p:txBody>
      </p:sp>
      <p:pic>
        <p:nvPicPr>
          <p:cNvPr id="44037" name="Picture 2">
            <a:extLst>
              <a:ext uri="{FF2B5EF4-FFF2-40B4-BE49-F238E27FC236}">
                <a16:creationId xmlns:a16="http://schemas.microsoft.com/office/drawing/2014/main" id="{6392C509-B1DD-48F6-9DD3-DF20C34092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
            <a:ext cx="9144000" cy="6132513"/>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A4AFFD2-88A3-4B19-AA12-C43DFF381BFE}"/>
              </a:ext>
            </a:extLst>
          </p:cNvPr>
          <p:cNvSpPr>
            <a:spLocks noGrp="1" noChangeArrowheads="1"/>
          </p:cNvSpPr>
          <p:nvPr>
            <p:ph type="title"/>
          </p:nvPr>
        </p:nvSpPr>
        <p:spPr/>
        <p:txBody>
          <a:bodyPr/>
          <a:lstStyle/>
          <a:p>
            <a:pPr eaLnBrk="1" hangingPunct="1"/>
            <a:endParaRPr lang="en-US" altLang="en-US"/>
          </a:p>
        </p:txBody>
      </p:sp>
      <p:sp>
        <p:nvSpPr>
          <p:cNvPr id="83971" name="Footer Placeholder 3">
            <a:extLst>
              <a:ext uri="{FF2B5EF4-FFF2-40B4-BE49-F238E27FC236}">
                <a16:creationId xmlns:a16="http://schemas.microsoft.com/office/drawing/2014/main" id="{A89F05F4-BF01-4239-8E97-BC329977A056}"/>
              </a:ext>
            </a:extLst>
          </p:cNvPr>
          <p:cNvSpPr>
            <a:spLocks noGrp="1"/>
          </p:cNvSpPr>
          <p:nvPr>
            <p:ph type="ftr" sz="quarter" idx="11"/>
          </p:nvPr>
        </p:nvSpPr>
        <p:spPr/>
        <p:txBody>
          <a:bodyPr/>
          <a:lstStyle/>
          <a:p>
            <a:pPr>
              <a:defRPr/>
            </a:pPr>
            <a:r>
              <a:rPr lang="en-US"/>
              <a:t>OO Design</a:t>
            </a:r>
          </a:p>
        </p:txBody>
      </p:sp>
      <p:sp>
        <p:nvSpPr>
          <p:cNvPr id="83972" name="Slide Number Placeholder 4">
            <a:extLst>
              <a:ext uri="{FF2B5EF4-FFF2-40B4-BE49-F238E27FC236}">
                <a16:creationId xmlns:a16="http://schemas.microsoft.com/office/drawing/2014/main" id="{36389896-8595-4815-A4ED-24FCCF04CE80}"/>
              </a:ext>
            </a:extLst>
          </p:cNvPr>
          <p:cNvSpPr>
            <a:spLocks noGrp="1"/>
          </p:cNvSpPr>
          <p:nvPr>
            <p:ph type="sldNum" sz="quarter" idx="12"/>
          </p:nvPr>
        </p:nvSpPr>
        <p:spPr/>
        <p:txBody>
          <a:bodyPr/>
          <a:lstStyle/>
          <a:p>
            <a:pPr>
              <a:defRPr/>
            </a:pPr>
            <a:fld id="{1BBD0966-37F4-4EA6-BD48-4F739048998C}" type="slidenum">
              <a:rPr lang="en-US"/>
              <a:pPr>
                <a:defRPr/>
              </a:pPr>
              <a:t>42</a:t>
            </a:fld>
            <a:endParaRPr lang="en-US"/>
          </a:p>
        </p:txBody>
      </p:sp>
      <p:pic>
        <p:nvPicPr>
          <p:cNvPr id="45061" name="Picture 2">
            <a:extLst>
              <a:ext uri="{FF2B5EF4-FFF2-40B4-BE49-F238E27FC236}">
                <a16:creationId xmlns:a16="http://schemas.microsoft.com/office/drawing/2014/main" id="{885D5DB0-2829-4048-8480-8E6421E04C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
            <a:ext cx="9144000" cy="613251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4AB49FCB-5F35-4460-BEBA-51985D34A71F}"/>
              </a:ext>
            </a:extLst>
          </p:cNvPr>
          <p:cNvSpPr>
            <a:spLocks noGrp="1" noChangeArrowheads="1"/>
          </p:cNvSpPr>
          <p:nvPr>
            <p:ph type="title"/>
          </p:nvPr>
        </p:nvSpPr>
        <p:spPr/>
        <p:txBody>
          <a:bodyPr/>
          <a:lstStyle/>
          <a:p>
            <a:pPr eaLnBrk="1" hangingPunct="1"/>
            <a:endParaRPr lang="en-US" altLang="en-US"/>
          </a:p>
        </p:txBody>
      </p:sp>
      <p:sp>
        <p:nvSpPr>
          <p:cNvPr id="84995" name="Footer Placeholder 3">
            <a:extLst>
              <a:ext uri="{FF2B5EF4-FFF2-40B4-BE49-F238E27FC236}">
                <a16:creationId xmlns:a16="http://schemas.microsoft.com/office/drawing/2014/main" id="{AC382847-3584-4D38-B710-2C1CE6104163}"/>
              </a:ext>
            </a:extLst>
          </p:cNvPr>
          <p:cNvSpPr>
            <a:spLocks noGrp="1"/>
          </p:cNvSpPr>
          <p:nvPr>
            <p:ph type="ftr" sz="quarter" idx="11"/>
          </p:nvPr>
        </p:nvSpPr>
        <p:spPr/>
        <p:txBody>
          <a:bodyPr/>
          <a:lstStyle/>
          <a:p>
            <a:pPr>
              <a:defRPr/>
            </a:pPr>
            <a:r>
              <a:rPr lang="en-US"/>
              <a:t>OO Design</a:t>
            </a:r>
          </a:p>
        </p:txBody>
      </p:sp>
      <p:sp>
        <p:nvSpPr>
          <p:cNvPr id="84996" name="Slide Number Placeholder 4">
            <a:extLst>
              <a:ext uri="{FF2B5EF4-FFF2-40B4-BE49-F238E27FC236}">
                <a16:creationId xmlns:a16="http://schemas.microsoft.com/office/drawing/2014/main" id="{FA6DBA5F-1632-47C0-9CBC-4A9007E8C1CA}"/>
              </a:ext>
            </a:extLst>
          </p:cNvPr>
          <p:cNvSpPr>
            <a:spLocks noGrp="1"/>
          </p:cNvSpPr>
          <p:nvPr>
            <p:ph type="sldNum" sz="quarter" idx="12"/>
          </p:nvPr>
        </p:nvSpPr>
        <p:spPr/>
        <p:txBody>
          <a:bodyPr/>
          <a:lstStyle/>
          <a:p>
            <a:pPr>
              <a:defRPr/>
            </a:pPr>
            <a:fld id="{68E94849-EF49-4A46-B533-D05BC907C3D1}" type="slidenum">
              <a:rPr lang="en-US"/>
              <a:pPr>
                <a:defRPr/>
              </a:pPr>
              <a:t>43</a:t>
            </a:fld>
            <a:endParaRPr lang="en-US"/>
          </a:p>
        </p:txBody>
      </p:sp>
      <p:pic>
        <p:nvPicPr>
          <p:cNvPr id="46085" name="Picture 2">
            <a:extLst>
              <a:ext uri="{FF2B5EF4-FFF2-40B4-BE49-F238E27FC236}">
                <a16:creationId xmlns:a16="http://schemas.microsoft.com/office/drawing/2014/main" id="{5B61974E-A622-484C-9105-9FA12BA968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1"/>
            <a:ext cx="8839200" cy="6132513"/>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D736B9E-9BBD-414C-AC93-E5BC3C4A868C}"/>
              </a:ext>
            </a:extLst>
          </p:cNvPr>
          <p:cNvSpPr>
            <a:spLocks noGrp="1" noChangeArrowheads="1"/>
          </p:cNvSpPr>
          <p:nvPr>
            <p:ph type="title"/>
          </p:nvPr>
        </p:nvSpPr>
        <p:spPr/>
        <p:txBody>
          <a:bodyPr/>
          <a:lstStyle/>
          <a:p>
            <a:pPr eaLnBrk="1" hangingPunct="1"/>
            <a:endParaRPr lang="en-US" altLang="en-US"/>
          </a:p>
        </p:txBody>
      </p:sp>
      <p:sp>
        <p:nvSpPr>
          <p:cNvPr id="86019" name="Footer Placeholder 3">
            <a:extLst>
              <a:ext uri="{FF2B5EF4-FFF2-40B4-BE49-F238E27FC236}">
                <a16:creationId xmlns:a16="http://schemas.microsoft.com/office/drawing/2014/main" id="{DCDC019A-3FA2-4C4E-B9BF-D97195D02A31}"/>
              </a:ext>
            </a:extLst>
          </p:cNvPr>
          <p:cNvSpPr>
            <a:spLocks noGrp="1"/>
          </p:cNvSpPr>
          <p:nvPr>
            <p:ph type="ftr" sz="quarter" idx="11"/>
          </p:nvPr>
        </p:nvSpPr>
        <p:spPr/>
        <p:txBody>
          <a:bodyPr/>
          <a:lstStyle/>
          <a:p>
            <a:pPr>
              <a:defRPr/>
            </a:pPr>
            <a:r>
              <a:rPr lang="en-US"/>
              <a:t>OO Design</a:t>
            </a:r>
          </a:p>
        </p:txBody>
      </p:sp>
      <p:sp>
        <p:nvSpPr>
          <p:cNvPr id="86020" name="Slide Number Placeholder 4">
            <a:extLst>
              <a:ext uri="{FF2B5EF4-FFF2-40B4-BE49-F238E27FC236}">
                <a16:creationId xmlns:a16="http://schemas.microsoft.com/office/drawing/2014/main" id="{44443B2D-6090-41CD-AFA1-873633224474}"/>
              </a:ext>
            </a:extLst>
          </p:cNvPr>
          <p:cNvSpPr>
            <a:spLocks noGrp="1"/>
          </p:cNvSpPr>
          <p:nvPr>
            <p:ph type="sldNum" sz="quarter" idx="12"/>
          </p:nvPr>
        </p:nvSpPr>
        <p:spPr/>
        <p:txBody>
          <a:bodyPr/>
          <a:lstStyle/>
          <a:p>
            <a:pPr>
              <a:defRPr/>
            </a:pPr>
            <a:fld id="{11A0BC49-288C-4CB2-8407-77FA9C871B67}" type="slidenum">
              <a:rPr lang="en-US"/>
              <a:pPr>
                <a:defRPr/>
              </a:pPr>
              <a:t>44</a:t>
            </a:fld>
            <a:endParaRPr lang="en-US"/>
          </a:p>
        </p:txBody>
      </p:sp>
      <p:pic>
        <p:nvPicPr>
          <p:cNvPr id="47109" name="Picture 2">
            <a:extLst>
              <a:ext uri="{FF2B5EF4-FFF2-40B4-BE49-F238E27FC236}">
                <a16:creationId xmlns:a16="http://schemas.microsoft.com/office/drawing/2014/main" id="{84C963E4-0F01-4912-8CA8-1B0CE95CC3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4770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77E514A-D119-4B0C-92C5-19E9A87C5D74}"/>
              </a:ext>
            </a:extLst>
          </p:cNvPr>
          <p:cNvSpPr>
            <a:spLocks noGrp="1" noChangeArrowheads="1"/>
          </p:cNvSpPr>
          <p:nvPr>
            <p:ph type="title"/>
          </p:nvPr>
        </p:nvSpPr>
        <p:spPr/>
        <p:txBody>
          <a:bodyPr/>
          <a:lstStyle/>
          <a:p>
            <a:pPr eaLnBrk="1" hangingPunct="1"/>
            <a:endParaRPr lang="en-US" altLang="en-US"/>
          </a:p>
        </p:txBody>
      </p:sp>
      <p:sp>
        <p:nvSpPr>
          <p:cNvPr id="87043" name="Footer Placeholder 3">
            <a:extLst>
              <a:ext uri="{FF2B5EF4-FFF2-40B4-BE49-F238E27FC236}">
                <a16:creationId xmlns:a16="http://schemas.microsoft.com/office/drawing/2014/main" id="{276CB4A7-D864-4B1A-A279-B4C18DBE2226}"/>
              </a:ext>
            </a:extLst>
          </p:cNvPr>
          <p:cNvSpPr>
            <a:spLocks noGrp="1"/>
          </p:cNvSpPr>
          <p:nvPr>
            <p:ph type="ftr" sz="quarter" idx="11"/>
          </p:nvPr>
        </p:nvSpPr>
        <p:spPr/>
        <p:txBody>
          <a:bodyPr/>
          <a:lstStyle/>
          <a:p>
            <a:pPr>
              <a:defRPr/>
            </a:pPr>
            <a:r>
              <a:rPr lang="en-US"/>
              <a:t>OO Design</a:t>
            </a:r>
          </a:p>
        </p:txBody>
      </p:sp>
      <p:sp>
        <p:nvSpPr>
          <p:cNvPr id="87044" name="Slide Number Placeholder 4">
            <a:extLst>
              <a:ext uri="{FF2B5EF4-FFF2-40B4-BE49-F238E27FC236}">
                <a16:creationId xmlns:a16="http://schemas.microsoft.com/office/drawing/2014/main" id="{974B2A26-E134-43DE-A13C-1DEBE04C30E0}"/>
              </a:ext>
            </a:extLst>
          </p:cNvPr>
          <p:cNvSpPr>
            <a:spLocks noGrp="1"/>
          </p:cNvSpPr>
          <p:nvPr>
            <p:ph type="sldNum" sz="quarter" idx="12"/>
          </p:nvPr>
        </p:nvSpPr>
        <p:spPr/>
        <p:txBody>
          <a:bodyPr/>
          <a:lstStyle/>
          <a:p>
            <a:pPr>
              <a:defRPr/>
            </a:pPr>
            <a:fld id="{F3BC8D3D-C1D6-407F-82E9-DF0306365D76}" type="slidenum">
              <a:rPr lang="en-US"/>
              <a:pPr>
                <a:defRPr/>
              </a:pPr>
              <a:t>45</a:t>
            </a:fld>
            <a:endParaRPr lang="en-US"/>
          </a:p>
        </p:txBody>
      </p:sp>
      <p:pic>
        <p:nvPicPr>
          <p:cNvPr id="48133" name="Picture 2">
            <a:extLst>
              <a:ext uri="{FF2B5EF4-FFF2-40B4-BE49-F238E27FC236}">
                <a16:creationId xmlns:a16="http://schemas.microsoft.com/office/drawing/2014/main" id="{4AD161AC-1C7D-4A9F-834C-5FA60115BB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47700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A2175E3-FE5F-4C88-AB22-C049F12C06DC}"/>
              </a:ext>
            </a:extLst>
          </p:cNvPr>
          <p:cNvSpPr>
            <a:spLocks noGrp="1" noChangeArrowheads="1"/>
          </p:cNvSpPr>
          <p:nvPr>
            <p:ph type="title"/>
          </p:nvPr>
        </p:nvSpPr>
        <p:spPr/>
        <p:txBody>
          <a:bodyPr/>
          <a:lstStyle/>
          <a:p>
            <a:pPr eaLnBrk="1" hangingPunct="1"/>
            <a:endParaRPr lang="en-US" altLang="en-US"/>
          </a:p>
        </p:txBody>
      </p:sp>
      <p:sp>
        <p:nvSpPr>
          <p:cNvPr id="88067" name="Footer Placeholder 3">
            <a:extLst>
              <a:ext uri="{FF2B5EF4-FFF2-40B4-BE49-F238E27FC236}">
                <a16:creationId xmlns:a16="http://schemas.microsoft.com/office/drawing/2014/main" id="{AD30D7DE-29DB-4460-A311-66A287E50587}"/>
              </a:ext>
            </a:extLst>
          </p:cNvPr>
          <p:cNvSpPr>
            <a:spLocks noGrp="1"/>
          </p:cNvSpPr>
          <p:nvPr>
            <p:ph type="ftr" sz="quarter" idx="11"/>
          </p:nvPr>
        </p:nvSpPr>
        <p:spPr/>
        <p:txBody>
          <a:bodyPr/>
          <a:lstStyle/>
          <a:p>
            <a:pPr>
              <a:defRPr/>
            </a:pPr>
            <a:r>
              <a:rPr lang="en-US"/>
              <a:t>OO Design</a:t>
            </a:r>
          </a:p>
        </p:txBody>
      </p:sp>
      <p:sp>
        <p:nvSpPr>
          <p:cNvPr id="88068" name="Slide Number Placeholder 4">
            <a:extLst>
              <a:ext uri="{FF2B5EF4-FFF2-40B4-BE49-F238E27FC236}">
                <a16:creationId xmlns:a16="http://schemas.microsoft.com/office/drawing/2014/main" id="{512FDD9E-88C4-4A2C-A84C-F053EABBCD88}"/>
              </a:ext>
            </a:extLst>
          </p:cNvPr>
          <p:cNvSpPr>
            <a:spLocks noGrp="1"/>
          </p:cNvSpPr>
          <p:nvPr>
            <p:ph type="sldNum" sz="quarter" idx="12"/>
          </p:nvPr>
        </p:nvSpPr>
        <p:spPr/>
        <p:txBody>
          <a:bodyPr/>
          <a:lstStyle/>
          <a:p>
            <a:pPr>
              <a:defRPr/>
            </a:pPr>
            <a:fld id="{4FE3B8D7-8CEC-40D9-9520-58FEE326BCDA}" type="slidenum">
              <a:rPr lang="en-US"/>
              <a:pPr>
                <a:defRPr/>
              </a:pPr>
              <a:t>46</a:t>
            </a:fld>
            <a:endParaRPr lang="en-US"/>
          </a:p>
        </p:txBody>
      </p:sp>
      <p:pic>
        <p:nvPicPr>
          <p:cNvPr id="49157" name="Picture 2">
            <a:extLst>
              <a:ext uri="{FF2B5EF4-FFF2-40B4-BE49-F238E27FC236}">
                <a16:creationId xmlns:a16="http://schemas.microsoft.com/office/drawing/2014/main" id="{6D967BC8-C76F-4992-A5AC-D31F748CB2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4770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4">
            <a:extLst>
              <a:ext uri="{FF2B5EF4-FFF2-40B4-BE49-F238E27FC236}">
                <a16:creationId xmlns:a16="http://schemas.microsoft.com/office/drawing/2014/main" id="{56609135-8CC2-43F4-8D1F-D35C92A5A36C}"/>
              </a:ext>
            </a:extLst>
          </p:cNvPr>
          <p:cNvSpPr>
            <a:spLocks noGrp="1"/>
          </p:cNvSpPr>
          <p:nvPr>
            <p:ph type="ftr" sz="quarter" idx="11"/>
          </p:nvPr>
        </p:nvSpPr>
        <p:spPr/>
        <p:txBody>
          <a:bodyPr/>
          <a:lstStyle/>
          <a:p>
            <a:pPr>
              <a:defRPr/>
            </a:pPr>
            <a:r>
              <a:rPr lang="en-US"/>
              <a:t>OO Design</a:t>
            </a:r>
          </a:p>
        </p:txBody>
      </p:sp>
      <p:sp>
        <p:nvSpPr>
          <p:cNvPr id="89091" name="Slide Number Placeholder 5">
            <a:extLst>
              <a:ext uri="{FF2B5EF4-FFF2-40B4-BE49-F238E27FC236}">
                <a16:creationId xmlns:a16="http://schemas.microsoft.com/office/drawing/2014/main" id="{086ED3DF-2C88-4200-BBAC-2DDD337C3A30}"/>
              </a:ext>
            </a:extLst>
          </p:cNvPr>
          <p:cNvSpPr>
            <a:spLocks noGrp="1"/>
          </p:cNvSpPr>
          <p:nvPr>
            <p:ph type="sldNum" sz="quarter" idx="12"/>
          </p:nvPr>
        </p:nvSpPr>
        <p:spPr/>
        <p:txBody>
          <a:bodyPr/>
          <a:lstStyle/>
          <a:p>
            <a:pPr>
              <a:defRPr/>
            </a:pPr>
            <a:fld id="{C720E603-C88B-480D-9577-5F57674A5F67}" type="slidenum">
              <a:rPr lang="en-US"/>
              <a:pPr>
                <a:defRPr/>
              </a:pPr>
              <a:t>47</a:t>
            </a:fld>
            <a:endParaRPr lang="en-US"/>
          </a:p>
        </p:txBody>
      </p:sp>
      <p:sp>
        <p:nvSpPr>
          <p:cNvPr id="89092" name="Rectangle 2">
            <a:extLst>
              <a:ext uri="{FF2B5EF4-FFF2-40B4-BE49-F238E27FC236}">
                <a16:creationId xmlns:a16="http://schemas.microsoft.com/office/drawing/2014/main" id="{58D34402-FF98-443D-B10E-0CB54836A72A}"/>
              </a:ext>
            </a:extLst>
          </p:cNvPr>
          <p:cNvSpPr>
            <a:spLocks noGrp="1" noChangeArrowheads="1"/>
          </p:cNvSpPr>
          <p:nvPr>
            <p:ph type="title"/>
          </p:nvPr>
        </p:nvSpPr>
        <p:spPr/>
        <p:txBody>
          <a:bodyPr rtlCol="0">
            <a:normAutofit/>
          </a:bodyPr>
          <a:lstStyle/>
          <a:p>
            <a:pPr>
              <a:defRPr/>
            </a:pPr>
            <a:r>
              <a:rPr lang="en-US" sz="3600"/>
              <a:t>Restaurant example: Initial classes</a:t>
            </a:r>
          </a:p>
        </p:txBody>
      </p:sp>
      <p:pic>
        <p:nvPicPr>
          <p:cNvPr id="50181" name="Picture 5" descr="Fig3-10">
            <a:extLst>
              <a:ext uri="{FF2B5EF4-FFF2-40B4-BE49-F238E27FC236}">
                <a16:creationId xmlns:a16="http://schemas.microsoft.com/office/drawing/2014/main" id="{FFDF3B27-FF06-4210-97D1-384EEC0AB618}"/>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a:xfrm>
            <a:off x="2590801" y="1828800"/>
            <a:ext cx="6245225" cy="45720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a:extLst>
              <a:ext uri="{FF2B5EF4-FFF2-40B4-BE49-F238E27FC236}">
                <a16:creationId xmlns:a16="http://schemas.microsoft.com/office/drawing/2014/main" id="{7499DD87-86DA-4C10-885C-4B04D56F84AF}"/>
              </a:ext>
            </a:extLst>
          </p:cNvPr>
          <p:cNvSpPr>
            <a:spLocks noGrp="1"/>
          </p:cNvSpPr>
          <p:nvPr>
            <p:ph type="ftr" sz="quarter" idx="11"/>
          </p:nvPr>
        </p:nvSpPr>
        <p:spPr/>
        <p:txBody>
          <a:bodyPr/>
          <a:lstStyle/>
          <a:p>
            <a:pPr>
              <a:defRPr/>
            </a:pPr>
            <a:r>
              <a:rPr lang="en-US"/>
              <a:t>OO Design</a:t>
            </a:r>
          </a:p>
        </p:txBody>
      </p:sp>
      <p:sp>
        <p:nvSpPr>
          <p:cNvPr id="90115" name="Slide Number Placeholder 4">
            <a:extLst>
              <a:ext uri="{FF2B5EF4-FFF2-40B4-BE49-F238E27FC236}">
                <a16:creationId xmlns:a16="http://schemas.microsoft.com/office/drawing/2014/main" id="{140A1F03-C326-4738-99B9-EF835A1017A3}"/>
              </a:ext>
            </a:extLst>
          </p:cNvPr>
          <p:cNvSpPr>
            <a:spLocks noGrp="1"/>
          </p:cNvSpPr>
          <p:nvPr>
            <p:ph type="sldNum" sz="quarter" idx="12"/>
          </p:nvPr>
        </p:nvSpPr>
        <p:spPr/>
        <p:txBody>
          <a:bodyPr/>
          <a:lstStyle/>
          <a:p>
            <a:pPr>
              <a:defRPr/>
            </a:pPr>
            <a:fld id="{21ABC74D-29D0-4E68-BEE4-036AC1952CCE}" type="slidenum">
              <a:rPr lang="en-US" smtClean="0"/>
              <a:pPr>
                <a:defRPr/>
              </a:pPr>
              <a:t>48</a:t>
            </a:fld>
            <a:endParaRPr lang="en-US"/>
          </a:p>
        </p:txBody>
      </p:sp>
      <p:pic>
        <p:nvPicPr>
          <p:cNvPr id="51204" name="Picture 5" descr="Fig3-11">
            <a:extLst>
              <a:ext uri="{FF2B5EF4-FFF2-40B4-BE49-F238E27FC236}">
                <a16:creationId xmlns:a16="http://schemas.microsoft.com/office/drawing/2014/main" id="{E42C577C-94EB-40E4-B137-0B062B391364}"/>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124200" y="247650"/>
            <a:ext cx="6477000" cy="622935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4">
            <a:extLst>
              <a:ext uri="{FF2B5EF4-FFF2-40B4-BE49-F238E27FC236}">
                <a16:creationId xmlns:a16="http://schemas.microsoft.com/office/drawing/2014/main" id="{F4FFD3F5-73B0-4E07-96BD-84E4DF9C17B6}"/>
              </a:ext>
            </a:extLst>
          </p:cNvPr>
          <p:cNvSpPr>
            <a:spLocks noGrp="1"/>
          </p:cNvSpPr>
          <p:nvPr>
            <p:ph type="ftr" sz="quarter" idx="11"/>
          </p:nvPr>
        </p:nvSpPr>
        <p:spPr/>
        <p:txBody>
          <a:bodyPr/>
          <a:lstStyle/>
          <a:p>
            <a:pPr>
              <a:defRPr/>
            </a:pPr>
            <a:r>
              <a:rPr lang="en-US"/>
              <a:t>OO Design</a:t>
            </a:r>
          </a:p>
        </p:txBody>
      </p:sp>
      <p:sp>
        <p:nvSpPr>
          <p:cNvPr id="91139" name="Slide Number Placeholder 5">
            <a:extLst>
              <a:ext uri="{FF2B5EF4-FFF2-40B4-BE49-F238E27FC236}">
                <a16:creationId xmlns:a16="http://schemas.microsoft.com/office/drawing/2014/main" id="{B79D22ED-2445-4D4D-B974-16795F512FA9}"/>
              </a:ext>
            </a:extLst>
          </p:cNvPr>
          <p:cNvSpPr>
            <a:spLocks noGrp="1"/>
          </p:cNvSpPr>
          <p:nvPr>
            <p:ph type="sldNum" sz="quarter" idx="12"/>
          </p:nvPr>
        </p:nvSpPr>
        <p:spPr/>
        <p:txBody>
          <a:bodyPr/>
          <a:lstStyle/>
          <a:p>
            <a:pPr>
              <a:defRPr/>
            </a:pPr>
            <a:fld id="{98563E41-DE45-4EE2-80B9-DD5364F1EC79}" type="slidenum">
              <a:rPr lang="en-US"/>
              <a:pPr>
                <a:defRPr/>
              </a:pPr>
              <a:t>49</a:t>
            </a:fld>
            <a:endParaRPr lang="en-US"/>
          </a:p>
        </p:txBody>
      </p:sp>
      <p:sp>
        <p:nvSpPr>
          <p:cNvPr id="91140" name="Rectangle 2">
            <a:extLst>
              <a:ext uri="{FF2B5EF4-FFF2-40B4-BE49-F238E27FC236}">
                <a16:creationId xmlns:a16="http://schemas.microsoft.com/office/drawing/2014/main" id="{2B28D285-55C0-46C3-A162-CA1A794EABE8}"/>
              </a:ext>
            </a:extLst>
          </p:cNvPr>
          <p:cNvSpPr>
            <a:spLocks noGrp="1" noChangeArrowheads="1"/>
          </p:cNvSpPr>
          <p:nvPr>
            <p:ph type="title"/>
          </p:nvPr>
        </p:nvSpPr>
        <p:spPr/>
        <p:txBody>
          <a:bodyPr rtlCol="0">
            <a:normAutofit/>
          </a:bodyPr>
          <a:lstStyle/>
          <a:p>
            <a:pPr>
              <a:defRPr/>
            </a:pPr>
            <a:r>
              <a:rPr lang="en-US" sz="3600"/>
              <a:t>Restaurant example: a seq diag</a:t>
            </a:r>
          </a:p>
        </p:txBody>
      </p:sp>
      <p:pic>
        <p:nvPicPr>
          <p:cNvPr id="52229" name="Picture 6" descr="Fig7-15">
            <a:extLst>
              <a:ext uri="{FF2B5EF4-FFF2-40B4-BE49-F238E27FC236}">
                <a16:creationId xmlns:a16="http://schemas.microsoft.com/office/drawing/2014/main" id="{773635C2-B12F-4F5B-8AE4-2D66FACF61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78188" y="2017713"/>
            <a:ext cx="6627812" cy="41148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7AE3-2357-4642-9A40-F9237E17541E}"/>
              </a:ext>
            </a:extLst>
          </p:cNvPr>
          <p:cNvSpPr>
            <a:spLocks noGrp="1"/>
          </p:cNvSpPr>
          <p:nvPr>
            <p:ph type="title"/>
          </p:nvPr>
        </p:nvSpPr>
        <p:spPr>
          <a:xfrm>
            <a:off x="6858000" y="274638"/>
            <a:ext cx="33528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b="1" dirty="0">
                <a:solidFill>
                  <a:srgbClr val="002060"/>
                </a:solidFill>
              </a:rPr>
              <a:t>Abstraction</a:t>
            </a:r>
          </a:p>
        </p:txBody>
      </p:sp>
      <p:sp>
        <p:nvSpPr>
          <p:cNvPr id="3" name="Content Placeholder 2">
            <a:extLst>
              <a:ext uri="{FF2B5EF4-FFF2-40B4-BE49-F238E27FC236}">
                <a16:creationId xmlns:a16="http://schemas.microsoft.com/office/drawing/2014/main" id="{90173A47-2BFA-4ED9-A9AE-2AB284CBAEB1}"/>
              </a:ext>
            </a:extLst>
          </p:cNvPr>
          <p:cNvSpPr>
            <a:spLocks noGrp="1"/>
          </p:cNvSpPr>
          <p:nvPr>
            <p:ph idx="1"/>
          </p:nvPr>
        </p:nvSpPr>
        <p:spPr>
          <a:xfrm>
            <a:off x="1676400" y="1600201"/>
            <a:ext cx="8534400" cy="4525963"/>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In object oriented design, complexity is managed using abstraction. Abstraction is the elimination of the irrelevant and the amplification of </a:t>
            </a:r>
            <a:r>
              <a:rPr lang="en-IN" dirty="0"/>
              <a:t>the essentials.</a:t>
            </a:r>
          </a:p>
          <a:p>
            <a:pPr>
              <a:defRPr/>
            </a:pPr>
            <a:endParaRPr lang="en-US" dirty="0"/>
          </a:p>
          <a:p>
            <a:pPr>
              <a:defRPr/>
            </a:pPr>
            <a:endParaRPr lang="en-US" dirty="0"/>
          </a:p>
        </p:txBody>
      </p:sp>
      <p:pic>
        <p:nvPicPr>
          <p:cNvPr id="7172" name="Picture 2" descr="Best Private University in Mathura, Uttar Pradesh(UP), India">
            <a:extLst>
              <a:ext uri="{FF2B5EF4-FFF2-40B4-BE49-F238E27FC236}">
                <a16:creationId xmlns:a16="http://schemas.microsoft.com/office/drawing/2014/main" id="{8CB2EE00-0871-4043-992A-1A8F48947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7AD64B7E-DA91-4037-90C1-6E178C44C0ED}"/>
              </a:ext>
            </a:extLst>
          </p:cNvPr>
          <p:cNvSpPr>
            <a:spLocks noGrp="1"/>
          </p:cNvSpPr>
          <p:nvPr>
            <p:ph type="title"/>
          </p:nvPr>
        </p:nvSpPr>
        <p:spPr>
          <a:xfrm>
            <a:off x="5981700" y="22225"/>
            <a:ext cx="4343400" cy="990600"/>
          </a:xfrm>
        </p:spPr>
        <p:style>
          <a:lnRef idx="2">
            <a:schemeClr val="dk1"/>
          </a:lnRef>
          <a:fillRef idx="1">
            <a:schemeClr val="lt1"/>
          </a:fillRef>
          <a:effectRef idx="0">
            <a:schemeClr val="dk1"/>
          </a:effectRef>
          <a:fontRef idx="minor">
            <a:schemeClr val="dk1"/>
          </a:fontRef>
        </p:style>
        <p:txBody>
          <a:bodyPr rtlCol="0"/>
          <a:lstStyle/>
          <a:p>
            <a:pPr>
              <a:defRPr/>
            </a:pPr>
            <a:r>
              <a:rPr lang="en-US" b="1" dirty="0"/>
              <a:t>Coding</a:t>
            </a:r>
            <a:endParaRPr lang="en-IN" b="1" dirty="0"/>
          </a:p>
        </p:txBody>
      </p:sp>
      <p:sp>
        <p:nvSpPr>
          <p:cNvPr id="3" name="Content Placeholder 2">
            <a:extLst>
              <a:ext uri="{FF2B5EF4-FFF2-40B4-BE49-F238E27FC236}">
                <a16:creationId xmlns:a16="http://schemas.microsoft.com/office/drawing/2014/main" id="{75188064-D340-4B56-83C3-676AF3F3D196}"/>
              </a:ext>
            </a:extLst>
          </p:cNvPr>
          <p:cNvSpPr>
            <a:spLocks noGrp="1"/>
          </p:cNvSpPr>
          <p:nvPr>
            <p:ph idx="1"/>
          </p:nvPr>
        </p:nvSpPr>
        <p:spPr>
          <a:xfrm>
            <a:off x="1981200" y="1447800"/>
            <a:ext cx="8229600" cy="4724400"/>
          </a:xfrm>
        </p:spPr>
        <p:style>
          <a:lnRef idx="2">
            <a:schemeClr val="accent1"/>
          </a:lnRef>
          <a:fillRef idx="1">
            <a:schemeClr val="lt1"/>
          </a:fillRef>
          <a:effectRef idx="0">
            <a:schemeClr val="accent1"/>
          </a:effectRef>
          <a:fontRef idx="minor">
            <a:schemeClr val="dk1"/>
          </a:fontRef>
        </p:style>
        <p:txBody>
          <a:bodyPr rtlCol="0">
            <a:normAutofit fontScale="92500" lnSpcReduction="10000"/>
          </a:bodyPr>
          <a:lstStyle/>
          <a:p>
            <a:pPr marL="0" indent="0" algn="just">
              <a:buNone/>
              <a:defRPr/>
            </a:pPr>
            <a:r>
              <a:rPr lang="en-US" dirty="0"/>
              <a:t>The coding is the process of transforming the design of a system into a computer language format. This coding phase of software development is concerned with software translating design specification into the source code. It is necessary to write source code &amp; internal documentation so that conformance of the code to its specification can be easily verified.</a:t>
            </a:r>
          </a:p>
          <a:p>
            <a:pPr marL="0" indent="0" algn="just">
              <a:buNone/>
              <a:defRPr/>
            </a:pPr>
            <a:r>
              <a:rPr lang="en-US" dirty="0"/>
              <a:t>Coding is done by the coder or programmers who are independent people than the designer. The goal is not to reduce the effort and cost of the coding phase, but to cut to the cost of a later stage. The cost of testing and maintenance can be significantly reduced with efficient coding.</a:t>
            </a:r>
          </a:p>
          <a:p>
            <a:pPr marL="0" indent="0">
              <a:buNone/>
              <a:defRPr/>
            </a:pPr>
            <a:endParaRPr lang="en-IN" dirty="0"/>
          </a:p>
        </p:txBody>
      </p:sp>
      <p:sp>
        <p:nvSpPr>
          <p:cNvPr id="4" name="TextBox 3">
            <a:extLst>
              <a:ext uri="{FF2B5EF4-FFF2-40B4-BE49-F238E27FC236}">
                <a16:creationId xmlns:a16="http://schemas.microsoft.com/office/drawing/2014/main" id="{C0753FEC-1BEC-418D-889A-9DEFE8D9A7BB}"/>
              </a:ext>
            </a:extLst>
          </p:cNvPr>
          <p:cNvSpPr txBox="1"/>
          <p:nvPr/>
        </p:nvSpPr>
        <p:spPr>
          <a:xfrm>
            <a:off x="3733800" y="6172200"/>
            <a:ext cx="44958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https://www.javatpoint.com/</a:t>
            </a:r>
            <a:endParaRPr lang="en-IN" dirty="0"/>
          </a:p>
        </p:txBody>
      </p:sp>
      <p:pic>
        <p:nvPicPr>
          <p:cNvPr id="53253" name="Picture 4" descr="Best Private University in Mathura, Uttar Pradesh(UP), India">
            <a:extLst>
              <a:ext uri="{FF2B5EF4-FFF2-40B4-BE49-F238E27FC236}">
                <a16:creationId xmlns:a16="http://schemas.microsoft.com/office/drawing/2014/main" id="{30FEAAAF-CFCC-4029-8F70-90F350C79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2EF7-3297-4624-9EA8-C11535E140CB}"/>
              </a:ext>
            </a:extLst>
          </p:cNvPr>
          <p:cNvSpPr>
            <a:spLocks noGrp="1"/>
          </p:cNvSpPr>
          <p:nvPr>
            <p:ph type="title"/>
          </p:nvPr>
        </p:nvSpPr>
        <p:spPr>
          <a:xfrm>
            <a:off x="5791200" y="1"/>
            <a:ext cx="4419600" cy="1020763"/>
          </a:xfrm>
        </p:spPr>
        <p:style>
          <a:lnRef idx="2">
            <a:schemeClr val="accent1"/>
          </a:lnRef>
          <a:fillRef idx="1">
            <a:schemeClr val="lt1"/>
          </a:fillRef>
          <a:effectRef idx="0">
            <a:schemeClr val="accent1"/>
          </a:effectRef>
          <a:fontRef idx="minor">
            <a:schemeClr val="dk1"/>
          </a:fontRef>
        </p:style>
        <p:txBody>
          <a:bodyPr rtlCol="0">
            <a:normAutofit fontScale="90000"/>
          </a:bodyPr>
          <a:lstStyle/>
          <a:p>
            <a:pPr>
              <a:defRPr/>
            </a:pPr>
            <a:r>
              <a:rPr lang="en-IN" b="1" dirty="0"/>
              <a:t>Goals of Coding</a:t>
            </a:r>
            <a:br>
              <a:rPr lang="en-IN" b="1" dirty="0"/>
            </a:br>
            <a:endParaRPr lang="en-IN" b="1" dirty="0"/>
          </a:p>
        </p:txBody>
      </p:sp>
      <p:sp>
        <p:nvSpPr>
          <p:cNvPr id="3" name="Content Placeholder 2">
            <a:extLst>
              <a:ext uri="{FF2B5EF4-FFF2-40B4-BE49-F238E27FC236}">
                <a16:creationId xmlns:a16="http://schemas.microsoft.com/office/drawing/2014/main" id="{6192ADB4-DCF5-4B59-B6F6-3A6611201068}"/>
              </a:ext>
            </a:extLst>
          </p:cNvPr>
          <p:cNvSpPr>
            <a:spLocks noGrp="1"/>
          </p:cNvSpPr>
          <p:nvPr>
            <p:ph idx="1"/>
          </p:nvPr>
        </p:nvSpPr>
        <p:spPr>
          <a:xfrm>
            <a:off x="1981200" y="1447800"/>
            <a:ext cx="8229600" cy="4572000"/>
          </a:xfrm>
        </p:spPr>
        <p:style>
          <a:lnRef idx="2">
            <a:schemeClr val="dk1"/>
          </a:lnRef>
          <a:fillRef idx="1">
            <a:schemeClr val="lt1"/>
          </a:fillRef>
          <a:effectRef idx="0">
            <a:schemeClr val="dk1"/>
          </a:effectRef>
          <a:fontRef idx="minor">
            <a:schemeClr val="dk1"/>
          </a:fontRef>
        </p:style>
        <p:txBody>
          <a:bodyPr rtlCol="0">
            <a:normAutofit fontScale="92500" lnSpcReduction="20000"/>
          </a:bodyPr>
          <a:lstStyle/>
          <a:p>
            <a:pPr marL="0" indent="0">
              <a:buNone/>
              <a:defRPr/>
            </a:pPr>
            <a:r>
              <a:rPr lang="en-US" b="1" dirty="0"/>
              <a:t>To translate the design of system into a computer language format:</a:t>
            </a:r>
            <a:r>
              <a:rPr lang="en-US" dirty="0"/>
              <a:t> The coding is the process of transforming the design of a system into a computer language format, which can be executed by a computer and that perform tasks as specified by the design of operation during the design phase.</a:t>
            </a:r>
          </a:p>
          <a:p>
            <a:pPr marL="0" indent="0">
              <a:buNone/>
              <a:defRPr/>
            </a:pPr>
            <a:r>
              <a:rPr lang="en-US" b="1" dirty="0"/>
              <a:t>To reduce the cost of later phases:</a:t>
            </a:r>
            <a:r>
              <a:rPr lang="en-US" dirty="0"/>
              <a:t> The cost of testing and maintenance can be significantly reduced with efficient coding.</a:t>
            </a:r>
          </a:p>
          <a:p>
            <a:pPr marL="0" indent="0">
              <a:buNone/>
              <a:defRPr/>
            </a:pPr>
            <a:r>
              <a:rPr lang="en-US" b="1" dirty="0"/>
              <a:t>Making the program more readable:</a:t>
            </a:r>
            <a:r>
              <a:rPr lang="en-US" dirty="0"/>
              <a:t> Program should be easy to read and understand. It increases code understanding having readability and understandability as a clear objective of the coding activity can itself help in producing more maintainable software.</a:t>
            </a:r>
          </a:p>
          <a:p>
            <a:pPr marL="0" indent="0">
              <a:buNone/>
              <a:defRPr/>
            </a:pPr>
            <a:endParaRPr lang="en-IN" dirty="0"/>
          </a:p>
        </p:txBody>
      </p:sp>
      <p:sp>
        <p:nvSpPr>
          <p:cNvPr id="4" name="TextBox 3">
            <a:extLst>
              <a:ext uri="{FF2B5EF4-FFF2-40B4-BE49-F238E27FC236}">
                <a16:creationId xmlns:a16="http://schemas.microsoft.com/office/drawing/2014/main" id="{F92510A5-4C36-4874-8EF4-AFB323C12762}"/>
              </a:ext>
            </a:extLst>
          </p:cNvPr>
          <p:cNvSpPr txBox="1"/>
          <p:nvPr/>
        </p:nvSpPr>
        <p:spPr>
          <a:xfrm>
            <a:off x="3733800" y="6172200"/>
            <a:ext cx="44958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Source: https://www.javatpoint.com/</a:t>
            </a:r>
            <a:endParaRPr lang="en-IN" dirty="0"/>
          </a:p>
        </p:txBody>
      </p:sp>
      <p:pic>
        <p:nvPicPr>
          <p:cNvPr id="54277" name="Picture 4" descr="Best Private University in Mathura, Uttar Pradesh(UP), India">
            <a:extLst>
              <a:ext uri="{FF2B5EF4-FFF2-40B4-BE49-F238E27FC236}">
                <a16:creationId xmlns:a16="http://schemas.microsoft.com/office/drawing/2014/main" id="{4EB31D47-92D0-4AA7-8758-DB6F7965E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a:extLst>
              <a:ext uri="{FF2B5EF4-FFF2-40B4-BE49-F238E27FC236}">
                <a16:creationId xmlns:a16="http://schemas.microsoft.com/office/drawing/2014/main" id="{E1C0DBF4-E781-4B31-9263-D7C8EE311EC7}"/>
              </a:ext>
            </a:extLst>
          </p:cNvPr>
          <p:cNvSpPr>
            <a:spLocks noGrp="1"/>
          </p:cNvSpPr>
          <p:nvPr>
            <p:ph type="title"/>
          </p:nvPr>
        </p:nvSpPr>
        <p:spPr>
          <a:xfrm>
            <a:off x="6477000" y="274638"/>
            <a:ext cx="3733800" cy="792162"/>
          </a:xfrm>
        </p:spPr>
        <p:style>
          <a:lnRef idx="2">
            <a:schemeClr val="accent1"/>
          </a:lnRef>
          <a:fillRef idx="1">
            <a:schemeClr val="lt1"/>
          </a:fillRef>
          <a:effectRef idx="0">
            <a:schemeClr val="accent1"/>
          </a:effectRef>
          <a:fontRef idx="minor">
            <a:schemeClr val="dk1"/>
          </a:fontRef>
        </p:style>
        <p:txBody>
          <a:bodyPr rtlCol="0"/>
          <a:lstStyle/>
          <a:p>
            <a:pPr>
              <a:defRPr/>
            </a:pPr>
            <a:r>
              <a:rPr lang="en-US" b="1" dirty="0"/>
              <a:t>Verification</a:t>
            </a:r>
            <a:endParaRPr lang="en-IN" b="1" dirty="0"/>
          </a:p>
        </p:txBody>
      </p:sp>
      <p:sp>
        <p:nvSpPr>
          <p:cNvPr id="32771" name="Content Placeholder 4">
            <a:extLst>
              <a:ext uri="{FF2B5EF4-FFF2-40B4-BE49-F238E27FC236}">
                <a16:creationId xmlns:a16="http://schemas.microsoft.com/office/drawing/2014/main" id="{1E8AB912-3687-40AD-8987-4E6332D80841}"/>
              </a:ext>
            </a:extLst>
          </p:cNvPr>
          <p:cNvSpPr>
            <a:spLocks noGrp="1"/>
          </p:cNvSpPr>
          <p:nvPr>
            <p:ph idx="1"/>
          </p:nvPr>
        </p:nvSpPr>
        <p:spPr>
          <a:xfrm>
            <a:off x="1746250" y="1295400"/>
            <a:ext cx="8610600" cy="1919288"/>
          </a:xfrm>
        </p:spPr>
        <p:style>
          <a:lnRef idx="2">
            <a:schemeClr val="accent1"/>
          </a:lnRef>
          <a:fillRef idx="1">
            <a:schemeClr val="lt1"/>
          </a:fillRef>
          <a:effectRef idx="0">
            <a:schemeClr val="accent1"/>
          </a:effectRef>
          <a:fontRef idx="minor">
            <a:schemeClr val="dk1"/>
          </a:fontRef>
        </p:style>
        <p:txBody>
          <a:bodyPr rtlCol="0">
            <a:normAutofit/>
          </a:bodyPr>
          <a:lstStyle/>
          <a:p>
            <a:pPr marL="0" indent="0" algn="just">
              <a:buNone/>
              <a:defRPr/>
            </a:pPr>
            <a:r>
              <a:rPr lang="en-US" b="1" dirty="0"/>
              <a:t>It </a:t>
            </a:r>
            <a:r>
              <a:rPr lang="en-US" dirty="0"/>
              <a:t>is the process of evaluating a system or component to determine whether the products of a given development phase satisfy the conditions imposed at the start of that phase.</a:t>
            </a:r>
            <a:endParaRPr lang="en-IN" dirty="0"/>
          </a:p>
          <a:p>
            <a:pPr marL="0" indent="0" algn="just">
              <a:buNone/>
              <a:defRPr/>
            </a:pPr>
            <a:endParaRPr lang="en-US" dirty="0"/>
          </a:p>
          <a:p>
            <a:pPr marL="0" indent="0" algn="just">
              <a:buNone/>
              <a:defRPr/>
            </a:pPr>
            <a:endParaRPr lang="en-US" dirty="0"/>
          </a:p>
        </p:txBody>
      </p:sp>
      <p:sp>
        <p:nvSpPr>
          <p:cNvPr id="32772" name="TextBox 5">
            <a:extLst>
              <a:ext uri="{FF2B5EF4-FFF2-40B4-BE49-F238E27FC236}">
                <a16:creationId xmlns:a16="http://schemas.microsoft.com/office/drawing/2014/main" id="{844C0755-993B-4C0D-87A2-04FB82F6B106}"/>
              </a:ext>
            </a:extLst>
          </p:cNvPr>
          <p:cNvSpPr txBox="1">
            <a:spLocks noChangeArrowheads="1"/>
          </p:cNvSpPr>
          <p:nvPr/>
        </p:nvSpPr>
        <p:spPr bwMode="auto">
          <a:xfrm>
            <a:off x="6623050" y="3179763"/>
            <a:ext cx="3657600" cy="58420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en-IN" sz="3200" b="1" dirty="0"/>
              <a:t>Validation</a:t>
            </a:r>
            <a:endParaRPr lang="en-IN" dirty="0"/>
          </a:p>
        </p:txBody>
      </p:sp>
      <p:sp>
        <p:nvSpPr>
          <p:cNvPr id="32773" name="Rectangle 6">
            <a:extLst>
              <a:ext uri="{FF2B5EF4-FFF2-40B4-BE49-F238E27FC236}">
                <a16:creationId xmlns:a16="http://schemas.microsoft.com/office/drawing/2014/main" id="{FE599084-FAFC-4296-954B-5D2EA902099F}"/>
              </a:ext>
            </a:extLst>
          </p:cNvPr>
          <p:cNvSpPr>
            <a:spLocks noChangeArrowheads="1"/>
          </p:cNvSpPr>
          <p:nvPr/>
        </p:nvSpPr>
        <p:spPr bwMode="auto">
          <a:xfrm>
            <a:off x="1746250" y="3838576"/>
            <a:ext cx="8534400" cy="2246313"/>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lgn="just">
              <a:defRPr/>
            </a:pPr>
            <a:r>
              <a:rPr lang="en-US" sz="2800" dirty="0"/>
              <a:t>It is the process of evaluating a system or component during or at the end of development process to </a:t>
            </a:r>
            <a:r>
              <a:rPr lang="en-US" sz="3200" dirty="0"/>
              <a:t>determine</a:t>
            </a:r>
            <a:r>
              <a:rPr lang="en-US" sz="2800" dirty="0"/>
              <a:t> whether it satisfies the </a:t>
            </a:r>
            <a:r>
              <a:rPr lang="en-IN" sz="2800" dirty="0"/>
              <a:t>specified requirements .</a:t>
            </a:r>
          </a:p>
          <a:p>
            <a:pPr>
              <a:defRPr/>
            </a:pPr>
            <a:endParaRPr lang="en-US" sz="2400" dirty="0"/>
          </a:p>
        </p:txBody>
      </p:sp>
      <p:sp>
        <p:nvSpPr>
          <p:cNvPr id="32774" name="Rectangle 7">
            <a:extLst>
              <a:ext uri="{FF2B5EF4-FFF2-40B4-BE49-F238E27FC236}">
                <a16:creationId xmlns:a16="http://schemas.microsoft.com/office/drawing/2014/main" id="{0C2183CC-94B5-4808-B2A9-CA64755ECF3E}"/>
              </a:ext>
            </a:extLst>
          </p:cNvPr>
          <p:cNvSpPr>
            <a:spLocks noChangeArrowheads="1"/>
          </p:cNvSpPr>
          <p:nvPr/>
        </p:nvSpPr>
        <p:spPr bwMode="auto">
          <a:xfrm>
            <a:off x="4419600" y="6084888"/>
            <a:ext cx="4495800" cy="461962"/>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IN" sz="2400" b="1" dirty="0"/>
              <a:t>Testing= Verification +Validation</a:t>
            </a:r>
            <a:endParaRPr lang="en-IN" sz="2400" dirty="0"/>
          </a:p>
        </p:txBody>
      </p:sp>
      <p:pic>
        <p:nvPicPr>
          <p:cNvPr id="55303" name="Picture 4" descr="Best Private University in Mathura, Uttar Pradesh(UP), India">
            <a:extLst>
              <a:ext uri="{FF2B5EF4-FFF2-40B4-BE49-F238E27FC236}">
                <a16:creationId xmlns:a16="http://schemas.microsoft.com/office/drawing/2014/main" id="{1CB544C0-1746-4909-899F-1DA9670B3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D3378F2-A179-4EE1-B253-AD634B2392CA}"/>
              </a:ext>
            </a:extLst>
          </p:cNvPr>
          <p:cNvSpPr>
            <a:spLocks noGrp="1"/>
          </p:cNvSpPr>
          <p:nvPr>
            <p:ph type="title"/>
          </p:nvPr>
        </p:nvSpPr>
        <p:spPr>
          <a:xfrm>
            <a:off x="6019800" y="76200"/>
            <a:ext cx="4191000" cy="762000"/>
          </a:xfrm>
        </p:spPr>
        <p:style>
          <a:lnRef idx="2">
            <a:schemeClr val="accent1"/>
          </a:lnRef>
          <a:fillRef idx="1">
            <a:schemeClr val="lt1"/>
          </a:fillRef>
          <a:effectRef idx="0">
            <a:schemeClr val="accent1"/>
          </a:effectRef>
          <a:fontRef idx="minor">
            <a:schemeClr val="dk1"/>
          </a:fontRef>
        </p:style>
        <p:txBody>
          <a:bodyPr rtlCol="0"/>
          <a:lstStyle/>
          <a:p>
            <a:pPr>
              <a:defRPr/>
            </a:pPr>
            <a:r>
              <a:rPr lang="en-US" b="1" dirty="0"/>
              <a:t>Code Inspection</a:t>
            </a:r>
            <a:endParaRPr lang="en-IN" b="1" dirty="0"/>
          </a:p>
        </p:txBody>
      </p:sp>
      <p:sp>
        <p:nvSpPr>
          <p:cNvPr id="3" name="Content Placeholder 2">
            <a:extLst>
              <a:ext uri="{FF2B5EF4-FFF2-40B4-BE49-F238E27FC236}">
                <a16:creationId xmlns:a16="http://schemas.microsoft.com/office/drawing/2014/main" id="{7C7EF0DE-E821-4F50-872E-D59730037E18}"/>
              </a:ext>
            </a:extLst>
          </p:cNvPr>
          <p:cNvSpPr>
            <a:spLocks noGrp="1"/>
          </p:cNvSpPr>
          <p:nvPr>
            <p:ph idx="1"/>
          </p:nvPr>
        </p:nvSpPr>
        <p:spPr>
          <a:xfrm>
            <a:off x="1752600" y="1447800"/>
            <a:ext cx="8763000" cy="5410200"/>
          </a:xfrm>
        </p:spPr>
        <p:style>
          <a:lnRef idx="2">
            <a:schemeClr val="accent1"/>
          </a:lnRef>
          <a:fillRef idx="1">
            <a:schemeClr val="lt1"/>
          </a:fillRef>
          <a:effectRef idx="0">
            <a:schemeClr val="accent1"/>
          </a:effectRef>
          <a:fontRef idx="minor">
            <a:schemeClr val="dk1"/>
          </a:fontRef>
        </p:style>
        <p:txBody>
          <a:bodyPr rtlCol="0">
            <a:normAutofit fontScale="70000" lnSpcReduction="20000"/>
          </a:bodyPr>
          <a:lstStyle/>
          <a:p>
            <a:pPr marL="0" indent="0" algn="just">
              <a:buNone/>
              <a:defRPr/>
            </a:pPr>
            <a:r>
              <a:rPr lang="en-US" sz="3400" dirty="0"/>
              <a:t>Code Inspection is the most formal type of review, which is a kind of static testing to avoid the defect multiplication at a later stage.</a:t>
            </a:r>
          </a:p>
          <a:p>
            <a:pPr marL="0" indent="0">
              <a:buNone/>
              <a:defRPr/>
            </a:pPr>
            <a:r>
              <a:rPr lang="en-US" sz="3400" dirty="0"/>
              <a:t>The main purpose of code inspection is to find defects and it can also spot any process improvement if any.</a:t>
            </a:r>
          </a:p>
          <a:p>
            <a:pPr marL="0" indent="0">
              <a:buNone/>
              <a:defRPr/>
            </a:pPr>
            <a:r>
              <a:rPr lang="en-US" sz="3400" dirty="0"/>
              <a:t>An inspection report lists the findings, which include metrics that can be used to aid improvements to the process as well as correcting defects in the document under review.</a:t>
            </a:r>
          </a:p>
          <a:p>
            <a:pPr marL="0" indent="0">
              <a:buNone/>
              <a:defRPr/>
            </a:pPr>
            <a:r>
              <a:rPr lang="en-US" sz="3400" dirty="0"/>
              <a:t>Preparation before the meeting is essential, which includes reading of any source documents to ensure consistency.</a:t>
            </a:r>
          </a:p>
          <a:p>
            <a:pPr marL="0" indent="0">
              <a:buNone/>
              <a:defRPr/>
            </a:pPr>
            <a:r>
              <a:rPr lang="en-US" sz="3400" dirty="0"/>
              <a:t>Inspections are often led by a trained moderator, who is not the author of the code.</a:t>
            </a:r>
          </a:p>
          <a:p>
            <a:pPr marL="0" indent="0">
              <a:buNone/>
              <a:defRPr/>
            </a:pPr>
            <a:r>
              <a:rPr lang="en-US" sz="3400" dirty="0"/>
              <a:t>The inspection process is the most formal type of review based on rules and checklists and makes use of entry and exit criteria.</a:t>
            </a:r>
          </a:p>
          <a:p>
            <a:pPr marL="0" indent="0">
              <a:buNone/>
              <a:defRPr/>
            </a:pPr>
            <a:r>
              <a:rPr lang="en-US" sz="3400" dirty="0"/>
              <a:t>It usually involves peer examination of the code and each one has a defined set of roles.</a:t>
            </a:r>
          </a:p>
          <a:p>
            <a:pPr marL="0" indent="0">
              <a:buNone/>
              <a:defRPr/>
            </a:pPr>
            <a:r>
              <a:rPr lang="en-US" sz="3400" dirty="0"/>
              <a:t>After the meeting, a formal follow-up process is used to ensure that corrective action is completed in a timely manner.</a:t>
            </a:r>
          </a:p>
          <a:p>
            <a:pPr marL="0" indent="0" algn="just">
              <a:buNone/>
              <a:defRPr/>
            </a:pPr>
            <a:endParaRPr lang="en-IN" dirty="0"/>
          </a:p>
        </p:txBody>
      </p:sp>
      <p:sp>
        <p:nvSpPr>
          <p:cNvPr id="4" name="Rectangle 3">
            <a:extLst>
              <a:ext uri="{FF2B5EF4-FFF2-40B4-BE49-F238E27FC236}">
                <a16:creationId xmlns:a16="http://schemas.microsoft.com/office/drawing/2014/main" id="{076A139D-B273-4C9C-8D3A-00ED4EBD6CB5}"/>
              </a:ext>
            </a:extLst>
          </p:cNvPr>
          <p:cNvSpPr/>
          <p:nvPr/>
        </p:nvSpPr>
        <p:spPr>
          <a:xfrm>
            <a:off x="3810000" y="6488114"/>
            <a:ext cx="4953000"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IN" dirty="0"/>
              <a:t>Source: https://www.tutorialspoint.com/</a:t>
            </a:r>
          </a:p>
        </p:txBody>
      </p:sp>
      <p:pic>
        <p:nvPicPr>
          <p:cNvPr id="56325" name="Picture 4" descr="Best Private University in Mathura, Uttar Pradesh(UP), India">
            <a:extLst>
              <a:ext uri="{FF2B5EF4-FFF2-40B4-BE49-F238E27FC236}">
                <a16:creationId xmlns:a16="http://schemas.microsoft.com/office/drawing/2014/main" id="{137E1946-98EE-4BB6-800E-AF768377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3223B93-61B4-4FBD-9E81-55C7589B7E5A}"/>
              </a:ext>
            </a:extLst>
          </p:cNvPr>
          <p:cNvSpPr>
            <a:spLocks noGrp="1"/>
          </p:cNvSpPr>
          <p:nvPr>
            <p:ph type="title"/>
          </p:nvPr>
        </p:nvSpPr>
        <p:spPr>
          <a:xfrm>
            <a:off x="6248400" y="274638"/>
            <a:ext cx="3962400" cy="1143000"/>
          </a:xfrm>
        </p:spPr>
        <p:style>
          <a:lnRef idx="2">
            <a:schemeClr val="accent1"/>
          </a:lnRef>
          <a:fillRef idx="1">
            <a:schemeClr val="lt1"/>
          </a:fillRef>
          <a:effectRef idx="0">
            <a:schemeClr val="accent1"/>
          </a:effectRef>
          <a:fontRef idx="minor">
            <a:schemeClr val="dk1"/>
          </a:fontRef>
        </p:style>
        <p:txBody>
          <a:bodyPr rtlCol="0"/>
          <a:lstStyle/>
          <a:p>
            <a:pPr>
              <a:defRPr/>
            </a:pPr>
            <a:r>
              <a:rPr lang="en-IN" b="1" dirty="0"/>
              <a:t>Metrics</a:t>
            </a:r>
          </a:p>
        </p:txBody>
      </p:sp>
      <p:sp>
        <p:nvSpPr>
          <p:cNvPr id="34819" name="Content Placeholder 4">
            <a:extLst>
              <a:ext uri="{FF2B5EF4-FFF2-40B4-BE49-F238E27FC236}">
                <a16:creationId xmlns:a16="http://schemas.microsoft.com/office/drawing/2014/main" id="{7C7A47E1-7B24-4B7B-A8C4-38881CF91636}"/>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endParaRPr lang="en-US" dirty="0"/>
          </a:p>
          <a:p>
            <a:pPr marL="0" indent="0" algn="just">
              <a:buNone/>
              <a:defRPr/>
            </a:pPr>
            <a:r>
              <a:rPr lang="en-US" dirty="0"/>
              <a:t>A metric is a quantitative measure of the degree to which a system, component or process possesses a given attribute.</a:t>
            </a:r>
            <a:endParaRPr lang="en-IN" dirty="0"/>
          </a:p>
        </p:txBody>
      </p:sp>
      <p:pic>
        <p:nvPicPr>
          <p:cNvPr id="57348" name="Picture 4" descr="Best Private University in Mathura, Uttar Pradesh(UP), India">
            <a:extLst>
              <a:ext uri="{FF2B5EF4-FFF2-40B4-BE49-F238E27FC236}">
                <a16:creationId xmlns:a16="http://schemas.microsoft.com/office/drawing/2014/main" id="{B4AF5BFC-DCAB-4499-AAAB-2318BE231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06D2-4FAA-44F3-9113-4AD0C87C51F9}"/>
              </a:ext>
            </a:extLst>
          </p:cNvPr>
          <p:cNvSpPr>
            <a:spLocks noGrp="1"/>
          </p:cNvSpPr>
          <p:nvPr>
            <p:ph type="title"/>
          </p:nvPr>
        </p:nvSpPr>
        <p:spPr>
          <a:xfrm>
            <a:off x="6477000" y="274638"/>
            <a:ext cx="3733800" cy="1143000"/>
          </a:xfrm>
        </p:spPr>
        <p:style>
          <a:lnRef idx="2">
            <a:schemeClr val="dk1"/>
          </a:lnRef>
          <a:fillRef idx="1">
            <a:schemeClr val="lt1"/>
          </a:fillRef>
          <a:effectRef idx="0">
            <a:schemeClr val="dk1"/>
          </a:effectRef>
          <a:fontRef idx="minor">
            <a:schemeClr val="dk1"/>
          </a:fontRef>
        </p:style>
        <p:txBody>
          <a:bodyPr rtlCol="0">
            <a:normAutofit/>
          </a:bodyPr>
          <a:lstStyle/>
          <a:p>
            <a:pPr>
              <a:defRPr/>
            </a:pPr>
            <a:r>
              <a:rPr lang="en-US" sz="3600" b="1" dirty="0"/>
              <a:t>Use of Software Metrics</a:t>
            </a:r>
            <a:endParaRPr lang="en-IN" sz="3600" b="1" dirty="0"/>
          </a:p>
        </p:txBody>
      </p:sp>
      <p:sp>
        <p:nvSpPr>
          <p:cNvPr id="3" name="Content Placeholder 2">
            <a:extLst>
              <a:ext uri="{FF2B5EF4-FFF2-40B4-BE49-F238E27FC236}">
                <a16:creationId xmlns:a16="http://schemas.microsoft.com/office/drawing/2014/main" id="{F109FD86-1054-4523-BC32-CAA1A62216A8}"/>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fontScale="85000" lnSpcReduction="20000"/>
          </a:bodyPr>
          <a:lstStyle/>
          <a:p>
            <a:pPr marL="0" indent="0">
              <a:buNone/>
              <a:defRPr/>
            </a:pPr>
            <a:r>
              <a:rPr lang="en-US" dirty="0"/>
              <a:t>1.How to measure the size of a software?</a:t>
            </a:r>
          </a:p>
          <a:p>
            <a:pPr marL="0" indent="0">
              <a:buNone/>
              <a:defRPr/>
            </a:pPr>
            <a:r>
              <a:rPr lang="en-US" dirty="0"/>
              <a:t>2. How much will it cost to develop a software?</a:t>
            </a:r>
          </a:p>
          <a:p>
            <a:pPr marL="0" indent="0">
              <a:buNone/>
              <a:defRPr/>
            </a:pPr>
            <a:r>
              <a:rPr lang="en-US" dirty="0"/>
              <a:t>3. How many bugs can we expect?</a:t>
            </a:r>
          </a:p>
          <a:p>
            <a:pPr marL="0" indent="0">
              <a:buNone/>
              <a:defRPr/>
            </a:pPr>
            <a:r>
              <a:rPr lang="en-US" dirty="0"/>
              <a:t>4. When can we stop testing?</a:t>
            </a:r>
          </a:p>
          <a:p>
            <a:pPr marL="0" indent="0">
              <a:buNone/>
              <a:defRPr/>
            </a:pPr>
            <a:r>
              <a:rPr lang="en-US" dirty="0"/>
              <a:t>5. When can we release the software?</a:t>
            </a:r>
          </a:p>
          <a:p>
            <a:pPr marL="0" indent="0">
              <a:buNone/>
              <a:defRPr/>
            </a:pPr>
            <a:r>
              <a:rPr lang="en-US" dirty="0"/>
              <a:t>6. What is the complexity of a module?</a:t>
            </a:r>
          </a:p>
          <a:p>
            <a:pPr marL="0" indent="0">
              <a:buNone/>
              <a:defRPr/>
            </a:pPr>
            <a:r>
              <a:rPr lang="en-US" dirty="0"/>
              <a:t>7. What is the module strength and coupling?</a:t>
            </a:r>
          </a:p>
          <a:p>
            <a:pPr marL="0" indent="0">
              <a:buNone/>
              <a:defRPr/>
            </a:pPr>
            <a:r>
              <a:rPr lang="en-US" dirty="0"/>
              <a:t>8. What is the reliability at the time of release?</a:t>
            </a:r>
          </a:p>
          <a:p>
            <a:pPr marL="0" indent="0">
              <a:buNone/>
              <a:defRPr/>
            </a:pPr>
            <a:r>
              <a:rPr lang="en-US" dirty="0"/>
              <a:t>9. Which test technique is more effective?</a:t>
            </a:r>
          </a:p>
          <a:p>
            <a:pPr marL="0" indent="0">
              <a:buNone/>
              <a:defRPr/>
            </a:pPr>
            <a:r>
              <a:rPr lang="en-US" dirty="0"/>
              <a:t>10. Are we testing hard or are we testing smart?</a:t>
            </a:r>
          </a:p>
          <a:p>
            <a:pPr marL="0" indent="0">
              <a:buNone/>
              <a:defRPr/>
            </a:pPr>
            <a:r>
              <a:rPr lang="en-US" dirty="0"/>
              <a:t>11. Do we have a strong program or a week test suite?</a:t>
            </a:r>
            <a:endParaRPr lang="en-IN" dirty="0"/>
          </a:p>
        </p:txBody>
      </p:sp>
      <p:pic>
        <p:nvPicPr>
          <p:cNvPr id="58372" name="Picture 4" descr="Best Private University in Mathura, Uttar Pradesh(UP), India">
            <a:extLst>
              <a:ext uri="{FF2B5EF4-FFF2-40B4-BE49-F238E27FC236}">
                <a16:creationId xmlns:a16="http://schemas.microsoft.com/office/drawing/2014/main" id="{713B872A-2103-4475-A69A-F6123FB72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1A51F46-9C47-47DD-83C4-A191017ED4F3}"/>
              </a:ext>
            </a:extLst>
          </p:cNvPr>
          <p:cNvSpPr>
            <a:spLocks noGrp="1"/>
          </p:cNvSpPr>
          <p:nvPr>
            <p:ph type="title"/>
          </p:nvPr>
        </p:nvSpPr>
        <p:spPr>
          <a:xfrm>
            <a:off x="6019800" y="274638"/>
            <a:ext cx="4191000" cy="1143000"/>
          </a:xfrm>
        </p:spPr>
        <p:style>
          <a:lnRef idx="2">
            <a:schemeClr val="dk1"/>
          </a:lnRef>
          <a:fillRef idx="1">
            <a:schemeClr val="lt1"/>
          </a:fillRef>
          <a:effectRef idx="0">
            <a:schemeClr val="dk1"/>
          </a:effectRef>
          <a:fontRef idx="minor">
            <a:schemeClr val="dk1"/>
          </a:fontRef>
        </p:style>
        <p:txBody>
          <a:bodyPr rtlCol="0">
            <a:normAutofit fontScale="90000"/>
          </a:bodyPr>
          <a:lstStyle/>
          <a:p>
            <a:pPr>
              <a:defRPr/>
            </a:pPr>
            <a:r>
              <a:rPr lang="en-US" b="1" dirty="0"/>
              <a:t>Different Definitions of Metrics</a:t>
            </a:r>
            <a:endParaRPr lang="en-IN" b="1" dirty="0"/>
          </a:p>
        </p:txBody>
      </p:sp>
      <p:sp>
        <p:nvSpPr>
          <p:cNvPr id="3" name="Content Placeholder 2">
            <a:extLst>
              <a:ext uri="{FF2B5EF4-FFF2-40B4-BE49-F238E27FC236}">
                <a16:creationId xmlns:a16="http://schemas.microsoft.com/office/drawing/2014/main" id="{35DBC797-F79E-47F1-B6BC-7C97C04BD5E0}"/>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a:bodyPr>
          <a:lstStyle/>
          <a:p>
            <a:pPr marL="0" indent="0" algn="just">
              <a:buNone/>
              <a:defRPr/>
            </a:pPr>
            <a:r>
              <a:rPr lang="en-US" b="1" dirty="0">
                <a:solidFill>
                  <a:srgbClr val="FF0000"/>
                </a:solidFill>
              </a:rPr>
              <a:t>Pressman explained as </a:t>
            </a:r>
            <a:r>
              <a:rPr lang="en-US" dirty="0"/>
              <a:t>“A measure provides a quantitative indication of the extent, amount, dimension, capacity, or size of some attribute of the product or process”.</a:t>
            </a:r>
          </a:p>
          <a:p>
            <a:pPr marL="0" indent="0" algn="just">
              <a:buNone/>
              <a:defRPr/>
            </a:pPr>
            <a:endParaRPr lang="en-US" dirty="0"/>
          </a:p>
          <a:p>
            <a:pPr marL="0" indent="0" algn="just">
              <a:buNone/>
              <a:defRPr/>
            </a:pPr>
            <a:r>
              <a:rPr lang="en-US" b="1" dirty="0">
                <a:solidFill>
                  <a:srgbClr val="FF0000"/>
                </a:solidFill>
              </a:rPr>
              <a:t>Fenton defined measurement as </a:t>
            </a:r>
            <a:r>
              <a:rPr lang="en-US" dirty="0"/>
              <a:t>“ it is the process by which numbers or symbols are assigned to attributes of entities in the real world in such a way as to describe them according </a:t>
            </a:r>
            <a:r>
              <a:rPr lang="en-IN" dirty="0"/>
              <a:t>to clearly defined rules”.</a:t>
            </a:r>
          </a:p>
          <a:p>
            <a:pPr marL="0" indent="0">
              <a:buNone/>
              <a:defRPr/>
            </a:pPr>
            <a:endParaRPr lang="en-US" dirty="0"/>
          </a:p>
          <a:p>
            <a:pPr marL="0" indent="0">
              <a:buNone/>
              <a:defRPr/>
            </a:pPr>
            <a:endParaRPr lang="en-US" dirty="0"/>
          </a:p>
          <a:p>
            <a:pPr marL="0" indent="0">
              <a:buNone/>
              <a:defRPr/>
            </a:pPr>
            <a:endParaRPr lang="en-US" dirty="0"/>
          </a:p>
          <a:p>
            <a:pPr>
              <a:defRPr/>
            </a:pPr>
            <a:endParaRPr lang="en-US" dirty="0"/>
          </a:p>
          <a:p>
            <a:pPr>
              <a:defRPr/>
            </a:pPr>
            <a:endParaRPr lang="en-US" dirty="0"/>
          </a:p>
        </p:txBody>
      </p:sp>
      <p:pic>
        <p:nvPicPr>
          <p:cNvPr id="59396" name="Picture 4" descr="Best Private University in Mathura, Uttar Pradesh(UP), India">
            <a:extLst>
              <a:ext uri="{FF2B5EF4-FFF2-40B4-BE49-F238E27FC236}">
                <a16:creationId xmlns:a16="http://schemas.microsoft.com/office/drawing/2014/main" id="{905B9453-A8BF-45F9-8C21-41326796B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003F8A3B-E795-487C-B4B3-F79605591155}"/>
              </a:ext>
            </a:extLst>
          </p:cNvPr>
          <p:cNvSpPr>
            <a:spLocks noGrp="1"/>
          </p:cNvSpPr>
          <p:nvPr>
            <p:ph type="title"/>
          </p:nvPr>
        </p:nvSpPr>
        <p:spPr>
          <a:xfrm>
            <a:off x="5867400" y="274638"/>
            <a:ext cx="4343400" cy="1143000"/>
          </a:xfrm>
        </p:spPr>
        <p:style>
          <a:lnRef idx="2">
            <a:schemeClr val="dk1"/>
          </a:lnRef>
          <a:fillRef idx="1">
            <a:schemeClr val="lt1"/>
          </a:fillRef>
          <a:effectRef idx="0">
            <a:schemeClr val="dk1"/>
          </a:effectRef>
          <a:fontRef idx="minor">
            <a:schemeClr val="dk1"/>
          </a:fontRef>
        </p:style>
        <p:txBody>
          <a:bodyPr rtlCol="0"/>
          <a:lstStyle/>
          <a:p>
            <a:pPr>
              <a:defRPr/>
            </a:pPr>
            <a:r>
              <a:rPr lang="en-US" b="1" dirty="0"/>
              <a:t>Software Metrics</a:t>
            </a:r>
            <a:endParaRPr lang="en-IN" b="1" dirty="0"/>
          </a:p>
        </p:txBody>
      </p:sp>
      <p:sp>
        <p:nvSpPr>
          <p:cNvPr id="3" name="Content Placeholder 2">
            <a:extLst>
              <a:ext uri="{FF2B5EF4-FFF2-40B4-BE49-F238E27FC236}">
                <a16:creationId xmlns:a16="http://schemas.microsoft.com/office/drawing/2014/main" id="{03A826BB-83BB-400C-94A3-267273E69ECD}"/>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a:bodyPr>
          <a:lstStyle/>
          <a:p>
            <a:pPr marL="0" indent="0" algn="just">
              <a:buNone/>
              <a:defRPr/>
            </a:pPr>
            <a:r>
              <a:rPr lang="en-US" dirty="0"/>
              <a:t>Software metrics can be defined as “The continuous application of measurement based techniques to the software development process and its products to supply meaningful and timely management information, together with the use of those techniques to improve that process and its products”.</a:t>
            </a:r>
            <a:endParaRPr lang="en-IN" dirty="0"/>
          </a:p>
          <a:p>
            <a:pPr>
              <a:defRPr/>
            </a:pPr>
            <a:endParaRPr lang="en-US" i="1" dirty="0"/>
          </a:p>
          <a:p>
            <a:pPr>
              <a:defRPr/>
            </a:pPr>
            <a:endParaRPr lang="en-US" i="1" dirty="0"/>
          </a:p>
          <a:p>
            <a:pPr>
              <a:defRPr/>
            </a:pPr>
            <a:endParaRPr lang="en-US" i="1" dirty="0"/>
          </a:p>
          <a:p>
            <a:pPr>
              <a:defRPr/>
            </a:pPr>
            <a:endParaRPr lang="en-US" i="1" dirty="0"/>
          </a:p>
        </p:txBody>
      </p:sp>
      <p:pic>
        <p:nvPicPr>
          <p:cNvPr id="60420" name="Picture 4" descr="Best Private University in Mathura, Uttar Pradesh(UP), India">
            <a:extLst>
              <a:ext uri="{FF2B5EF4-FFF2-40B4-BE49-F238E27FC236}">
                <a16:creationId xmlns:a16="http://schemas.microsoft.com/office/drawing/2014/main" id="{47D1D8DC-4A9A-47A4-BF39-D0CB71D4E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21C-C244-4268-94AE-21EF4D149247}"/>
              </a:ext>
            </a:extLst>
          </p:cNvPr>
          <p:cNvSpPr>
            <a:spLocks noGrp="1"/>
          </p:cNvSpPr>
          <p:nvPr>
            <p:ph type="title"/>
          </p:nvPr>
        </p:nvSpPr>
        <p:spPr>
          <a:xfrm>
            <a:off x="6781800" y="274638"/>
            <a:ext cx="3429000" cy="1143000"/>
          </a:xfrm>
        </p:spPr>
        <p:style>
          <a:lnRef idx="2">
            <a:schemeClr val="dk1"/>
          </a:lnRef>
          <a:fillRef idx="1">
            <a:schemeClr val="lt1"/>
          </a:fillRef>
          <a:effectRef idx="0">
            <a:schemeClr val="dk1"/>
          </a:effectRef>
          <a:fontRef idx="minor">
            <a:schemeClr val="dk1"/>
          </a:fontRef>
        </p:style>
        <p:txBody>
          <a:bodyPr rtlCol="0">
            <a:normAutofit fontScale="90000"/>
          </a:bodyPr>
          <a:lstStyle/>
          <a:p>
            <a:pPr>
              <a:defRPr/>
            </a:pPr>
            <a:r>
              <a:rPr lang="en-IN" b="1" dirty="0"/>
              <a:t>Categories of Metrics</a:t>
            </a:r>
          </a:p>
        </p:txBody>
      </p:sp>
      <p:sp>
        <p:nvSpPr>
          <p:cNvPr id="3" name="Content Placeholder 2">
            <a:extLst>
              <a:ext uri="{FF2B5EF4-FFF2-40B4-BE49-F238E27FC236}">
                <a16:creationId xmlns:a16="http://schemas.microsoft.com/office/drawing/2014/main" id="{CDE5D76D-EFBE-437F-BF70-A8CB893773F2}"/>
              </a:ext>
            </a:extLst>
          </p:cNvPr>
          <p:cNvSpPr>
            <a:spLocks noGrp="1"/>
          </p:cNvSpPr>
          <p:nvPr>
            <p:ph idx="1"/>
          </p:nvPr>
        </p:nvSpPr>
        <p:spPr>
          <a:xfrm>
            <a:off x="1752600" y="1447800"/>
            <a:ext cx="8686800" cy="5105400"/>
          </a:xfrm>
        </p:spPr>
        <p:style>
          <a:lnRef idx="2">
            <a:schemeClr val="accent1"/>
          </a:lnRef>
          <a:fillRef idx="1">
            <a:schemeClr val="lt1"/>
          </a:fillRef>
          <a:effectRef idx="0">
            <a:schemeClr val="accent1"/>
          </a:effectRef>
          <a:fontRef idx="minor">
            <a:schemeClr val="dk1"/>
          </a:fontRef>
        </p:style>
        <p:txBody>
          <a:bodyPr rtlCol="0">
            <a:normAutofit fontScale="92500" lnSpcReduction="10000"/>
          </a:bodyPr>
          <a:lstStyle/>
          <a:p>
            <a:pPr marL="0" indent="0" algn="just">
              <a:buNone/>
              <a:defRPr/>
            </a:pPr>
            <a:r>
              <a:rPr lang="en-US" b="1" dirty="0"/>
              <a:t>1:Product metrics: </a:t>
            </a:r>
            <a:r>
              <a:rPr lang="en-US" dirty="0"/>
              <a:t>Describe the characteristics of the product such as size, complexity, design features, performance, efficiency, reliability, portability, etc.</a:t>
            </a:r>
          </a:p>
          <a:p>
            <a:pPr marL="0" indent="0">
              <a:buNone/>
              <a:defRPr/>
            </a:pPr>
            <a:endParaRPr lang="en-US" dirty="0"/>
          </a:p>
          <a:p>
            <a:pPr marL="0" indent="0">
              <a:buNone/>
              <a:defRPr/>
            </a:pPr>
            <a:r>
              <a:rPr lang="en-US" b="1" dirty="0"/>
              <a:t>2:Process metrics: </a:t>
            </a:r>
            <a:r>
              <a:rPr lang="en-US" dirty="0"/>
              <a:t>Describe the effectiveness and quality of the processes that produce the software </a:t>
            </a:r>
            <a:r>
              <a:rPr lang="en-IN" dirty="0"/>
              <a:t>product. </a:t>
            </a:r>
          </a:p>
          <a:p>
            <a:pPr marL="0" indent="0">
              <a:buNone/>
              <a:defRPr/>
            </a:pPr>
            <a:r>
              <a:rPr lang="en-IN" dirty="0"/>
              <a:t>Examples are: </a:t>
            </a:r>
          </a:p>
          <a:p>
            <a:pPr marL="0" indent="0">
              <a:buNone/>
              <a:defRPr/>
            </a:pPr>
            <a:r>
              <a:rPr lang="en-US" b="1" dirty="0">
                <a:solidFill>
                  <a:srgbClr val="002060"/>
                </a:solidFill>
              </a:rPr>
              <a:t>Effort required in the process</a:t>
            </a:r>
          </a:p>
          <a:p>
            <a:pPr marL="0" indent="0">
              <a:buNone/>
              <a:defRPr/>
            </a:pPr>
            <a:r>
              <a:rPr lang="en-US" b="1" dirty="0">
                <a:solidFill>
                  <a:srgbClr val="002060"/>
                </a:solidFill>
              </a:rPr>
              <a:t>Time to produce the product</a:t>
            </a:r>
          </a:p>
          <a:p>
            <a:pPr marL="0" indent="0">
              <a:buNone/>
              <a:defRPr/>
            </a:pPr>
            <a:r>
              <a:rPr lang="en-US" b="1" dirty="0">
                <a:solidFill>
                  <a:srgbClr val="002060"/>
                </a:solidFill>
              </a:rPr>
              <a:t>Effectiveness of defect removal during development</a:t>
            </a:r>
          </a:p>
          <a:p>
            <a:pPr marL="0" indent="0">
              <a:buNone/>
              <a:defRPr/>
            </a:pPr>
            <a:r>
              <a:rPr lang="en-US" b="1" dirty="0">
                <a:solidFill>
                  <a:srgbClr val="002060"/>
                </a:solidFill>
              </a:rPr>
              <a:t>Number of defects found during testing</a:t>
            </a:r>
          </a:p>
          <a:p>
            <a:pPr marL="0" indent="0">
              <a:buNone/>
              <a:defRPr/>
            </a:pPr>
            <a:r>
              <a:rPr lang="en-IN" b="1" dirty="0">
                <a:solidFill>
                  <a:srgbClr val="002060"/>
                </a:solidFill>
              </a:rPr>
              <a:t>Maturity of the process</a:t>
            </a:r>
          </a:p>
          <a:p>
            <a:pPr marL="0" indent="0">
              <a:buNone/>
              <a:defRPr/>
            </a:pPr>
            <a:endParaRPr lang="en-IN" dirty="0"/>
          </a:p>
          <a:p>
            <a:pPr marL="0" indent="0">
              <a:buNone/>
              <a:defRPr/>
            </a:pPr>
            <a:endParaRPr lang="en-US" dirty="0"/>
          </a:p>
          <a:p>
            <a:pPr marL="0" indent="0">
              <a:buNone/>
              <a:defRPr/>
            </a:pPr>
            <a:endParaRPr lang="en-US" dirty="0"/>
          </a:p>
        </p:txBody>
      </p:sp>
      <p:pic>
        <p:nvPicPr>
          <p:cNvPr id="61444" name="Picture 4" descr="Best Private University in Mathura, Uttar Pradesh(UP), India">
            <a:extLst>
              <a:ext uri="{FF2B5EF4-FFF2-40B4-BE49-F238E27FC236}">
                <a16:creationId xmlns:a16="http://schemas.microsoft.com/office/drawing/2014/main" id="{D84848A4-0C4B-4F0E-B4D7-94D54FA3E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32E7640-6005-4DA3-B520-003487043D34}"/>
              </a:ext>
            </a:extLst>
          </p:cNvPr>
          <p:cNvSpPr>
            <a:spLocks noGrp="1"/>
          </p:cNvSpPr>
          <p:nvPr>
            <p:ph type="title"/>
          </p:nvPr>
        </p:nvSpPr>
        <p:spPr>
          <a:xfrm>
            <a:off x="6096000" y="274638"/>
            <a:ext cx="4114800" cy="1143000"/>
          </a:xfrm>
        </p:spPr>
        <p:style>
          <a:lnRef idx="2">
            <a:schemeClr val="dk1"/>
          </a:lnRef>
          <a:fillRef idx="1">
            <a:schemeClr val="lt1"/>
          </a:fillRef>
          <a:effectRef idx="0">
            <a:schemeClr val="dk1"/>
          </a:effectRef>
          <a:fontRef idx="minor">
            <a:schemeClr val="dk1"/>
          </a:fontRef>
        </p:style>
        <p:txBody>
          <a:bodyPr rtlCol="0"/>
          <a:lstStyle/>
          <a:p>
            <a:pPr>
              <a:defRPr/>
            </a:pPr>
            <a:r>
              <a:rPr lang="en-US" b="1" dirty="0"/>
              <a:t>Continue…</a:t>
            </a:r>
            <a:endParaRPr lang="en-IN" b="1" dirty="0"/>
          </a:p>
        </p:txBody>
      </p:sp>
      <p:sp>
        <p:nvSpPr>
          <p:cNvPr id="39939" name="Content Placeholder 2">
            <a:extLst>
              <a:ext uri="{FF2B5EF4-FFF2-40B4-BE49-F238E27FC236}">
                <a16:creationId xmlns:a16="http://schemas.microsoft.com/office/drawing/2014/main" id="{4E50E458-1802-40BC-A3B1-9BA7AA1A9738}"/>
              </a:ext>
            </a:extLst>
          </p:cNvPr>
          <p:cNvSpPr>
            <a:spLocks noGrp="1"/>
          </p:cNvSpPr>
          <p:nvPr>
            <p:ph idx="1"/>
          </p:nvPr>
        </p:nvSpPr>
        <p:spPr>
          <a:xfrm>
            <a:off x="1676400" y="1600200"/>
            <a:ext cx="8915400" cy="4953000"/>
          </a:xfrm>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r>
              <a:rPr lang="en-US" b="1" dirty="0"/>
              <a:t>3.Project metrics: </a:t>
            </a:r>
            <a:r>
              <a:rPr lang="en-US" dirty="0"/>
              <a:t>Describe the project characteristics </a:t>
            </a:r>
            <a:r>
              <a:rPr lang="en-IN" dirty="0"/>
              <a:t>and execution. </a:t>
            </a:r>
          </a:p>
          <a:p>
            <a:pPr marL="0" indent="0">
              <a:buNone/>
              <a:defRPr/>
            </a:pPr>
            <a:r>
              <a:rPr lang="en-IN" dirty="0"/>
              <a:t>Examples are :</a:t>
            </a:r>
          </a:p>
          <a:p>
            <a:pPr marL="0" indent="0">
              <a:buNone/>
              <a:defRPr/>
            </a:pPr>
            <a:r>
              <a:rPr lang="en-IN" b="1" dirty="0">
                <a:solidFill>
                  <a:srgbClr val="002060"/>
                </a:solidFill>
              </a:rPr>
              <a:t>Number of software developers</a:t>
            </a:r>
          </a:p>
          <a:p>
            <a:pPr marL="0" indent="0">
              <a:buNone/>
              <a:defRPr/>
            </a:pPr>
            <a:r>
              <a:rPr lang="en-US" b="1" dirty="0">
                <a:solidFill>
                  <a:srgbClr val="002060"/>
                </a:solidFill>
              </a:rPr>
              <a:t>Staffing pattern over the life cycle of the software</a:t>
            </a:r>
          </a:p>
          <a:p>
            <a:pPr marL="0" indent="0">
              <a:buNone/>
              <a:defRPr/>
            </a:pPr>
            <a:r>
              <a:rPr lang="en-IN" b="1" dirty="0">
                <a:solidFill>
                  <a:srgbClr val="002060"/>
                </a:solidFill>
              </a:rPr>
              <a:t>Cost and schedule</a:t>
            </a:r>
          </a:p>
          <a:p>
            <a:pPr marL="0" indent="0">
              <a:buNone/>
              <a:defRPr/>
            </a:pPr>
            <a:r>
              <a:rPr lang="en-IN" b="1" dirty="0">
                <a:solidFill>
                  <a:srgbClr val="002060"/>
                </a:solidFill>
              </a:rPr>
              <a:t>Productivity</a:t>
            </a:r>
          </a:p>
          <a:p>
            <a:pPr marL="0" indent="0">
              <a:buNone/>
              <a:defRPr/>
            </a:pPr>
            <a:endParaRPr lang="en-US" dirty="0"/>
          </a:p>
        </p:txBody>
      </p:sp>
      <p:pic>
        <p:nvPicPr>
          <p:cNvPr id="62468" name="Picture 4" descr="Best Private University in Mathura, Uttar Pradesh(UP), India">
            <a:extLst>
              <a:ext uri="{FF2B5EF4-FFF2-40B4-BE49-F238E27FC236}">
                <a16:creationId xmlns:a16="http://schemas.microsoft.com/office/drawing/2014/main" id="{D4428C30-8949-4AD8-BE79-190C30D2B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A84B-3383-4114-9680-3AEF48468922}"/>
              </a:ext>
            </a:extLst>
          </p:cNvPr>
          <p:cNvSpPr>
            <a:spLocks noGrp="1"/>
          </p:cNvSpPr>
          <p:nvPr>
            <p:ph type="title"/>
          </p:nvPr>
        </p:nvSpPr>
        <p:spPr>
          <a:xfrm>
            <a:off x="5562600" y="274638"/>
            <a:ext cx="46482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dirty="0"/>
              <a:t>Class</a:t>
            </a:r>
          </a:p>
        </p:txBody>
      </p:sp>
      <p:sp>
        <p:nvSpPr>
          <p:cNvPr id="3" name="Content Placeholder 2">
            <a:extLst>
              <a:ext uri="{FF2B5EF4-FFF2-40B4-BE49-F238E27FC236}">
                <a16:creationId xmlns:a16="http://schemas.microsoft.com/office/drawing/2014/main" id="{2691D0E3-1CAE-44FD-B35E-C9F83093E162}"/>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In any system, there shall be number of objects. Some of the objects may have common characteristics and we can group the objects according to these characteristics. This type of grouping is known as a class. Hence, a class is a set of objects that share a common structure </a:t>
            </a:r>
            <a:r>
              <a:rPr lang="en-IN" dirty="0"/>
              <a:t>and a common behaviour.</a:t>
            </a:r>
          </a:p>
          <a:p>
            <a:pPr>
              <a:defRPr/>
            </a:pPr>
            <a:endParaRPr lang="en-US" dirty="0"/>
          </a:p>
          <a:p>
            <a:pPr>
              <a:defRPr/>
            </a:pPr>
            <a:endParaRPr lang="en-US" dirty="0"/>
          </a:p>
          <a:p>
            <a:pPr>
              <a:defRPr/>
            </a:pPr>
            <a:endParaRPr lang="en-US" dirty="0"/>
          </a:p>
          <a:p>
            <a:pPr>
              <a:defRPr/>
            </a:pPr>
            <a:endParaRPr lang="en-US" dirty="0"/>
          </a:p>
        </p:txBody>
      </p:sp>
      <p:pic>
        <p:nvPicPr>
          <p:cNvPr id="8196" name="Picture 2" descr="Best Private University in Mathura, Uttar Pradesh(UP), India">
            <a:extLst>
              <a:ext uri="{FF2B5EF4-FFF2-40B4-BE49-F238E27FC236}">
                <a16:creationId xmlns:a16="http://schemas.microsoft.com/office/drawing/2014/main" id="{ECF16F63-41B8-44E9-8CD2-2B9BF7E94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C0CE921-FE1C-4819-A0BB-A7555DF3162C}"/>
              </a:ext>
            </a:extLst>
          </p:cNvPr>
          <p:cNvSpPr>
            <a:spLocks noGrp="1"/>
          </p:cNvSpPr>
          <p:nvPr>
            <p:ph type="title"/>
          </p:nvPr>
        </p:nvSpPr>
        <p:spPr>
          <a:xfrm>
            <a:off x="5638800" y="274638"/>
            <a:ext cx="4572000" cy="1143000"/>
          </a:xfrm>
        </p:spPr>
        <p:style>
          <a:lnRef idx="2">
            <a:schemeClr val="dk1"/>
          </a:lnRef>
          <a:fillRef idx="1">
            <a:schemeClr val="lt1"/>
          </a:fillRef>
          <a:effectRef idx="0">
            <a:schemeClr val="dk1"/>
          </a:effectRef>
          <a:fontRef idx="minor">
            <a:schemeClr val="dk1"/>
          </a:fontRef>
        </p:style>
        <p:txBody>
          <a:bodyPr rtlCol="0"/>
          <a:lstStyle/>
          <a:p>
            <a:pPr>
              <a:defRPr/>
            </a:pPr>
            <a:r>
              <a:rPr lang="en-IN" b="1" dirty="0"/>
              <a:t>Token Count</a:t>
            </a:r>
            <a:endParaRPr lang="en-IN" dirty="0"/>
          </a:p>
        </p:txBody>
      </p:sp>
      <p:sp>
        <p:nvSpPr>
          <p:cNvPr id="3" name="Content Placeholder 2">
            <a:extLst>
              <a:ext uri="{FF2B5EF4-FFF2-40B4-BE49-F238E27FC236}">
                <a16:creationId xmlns:a16="http://schemas.microsoft.com/office/drawing/2014/main" id="{F2790174-2978-43B6-9BAC-6560FB79B0D4}"/>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r>
              <a:rPr lang="en-IN" b="1" dirty="0"/>
              <a:t>Halstead Vocabulary</a:t>
            </a:r>
            <a:endParaRPr lang="en-US" dirty="0"/>
          </a:p>
          <a:p>
            <a:pPr marL="0" indent="0">
              <a:buNone/>
              <a:defRPr/>
            </a:pPr>
            <a:r>
              <a:rPr lang="en-US" dirty="0"/>
              <a:t>The size of the vocabulary of a program, which consists of the number of unique tokens used to build a program is defined as:</a:t>
            </a:r>
          </a:p>
          <a:p>
            <a:pPr marL="0" indent="0">
              <a:buNone/>
              <a:defRPr/>
            </a:pPr>
            <a:r>
              <a:rPr lang="en-US" dirty="0"/>
              <a:t>number of unique tokens used to build a program is defined as:</a:t>
            </a:r>
          </a:p>
          <a:p>
            <a:pPr marL="0" indent="0">
              <a:buNone/>
              <a:defRPr/>
            </a:pPr>
            <a:r>
              <a:rPr lang="en-IN" dirty="0"/>
              <a:t>η = η1+ η2</a:t>
            </a:r>
          </a:p>
          <a:p>
            <a:pPr marL="0" indent="0">
              <a:buNone/>
              <a:defRPr/>
            </a:pPr>
            <a:r>
              <a:rPr lang="en-IN" b="1" dirty="0">
                <a:solidFill>
                  <a:srgbClr val="002060"/>
                </a:solidFill>
              </a:rPr>
              <a:t>η : vocabulary of a program</a:t>
            </a:r>
          </a:p>
          <a:p>
            <a:pPr marL="0" indent="0">
              <a:buNone/>
              <a:defRPr/>
            </a:pPr>
            <a:r>
              <a:rPr lang="en-IN" b="1" dirty="0">
                <a:solidFill>
                  <a:srgbClr val="002060"/>
                </a:solidFill>
              </a:rPr>
              <a:t>η1</a:t>
            </a:r>
            <a:r>
              <a:rPr lang="en-US" b="1" dirty="0">
                <a:solidFill>
                  <a:srgbClr val="002060"/>
                </a:solidFill>
              </a:rPr>
              <a:t> : number of unique operators</a:t>
            </a:r>
          </a:p>
          <a:p>
            <a:pPr marL="0" indent="0">
              <a:buNone/>
              <a:defRPr/>
            </a:pPr>
            <a:r>
              <a:rPr lang="en-IN" b="1" dirty="0">
                <a:solidFill>
                  <a:srgbClr val="002060"/>
                </a:solidFill>
              </a:rPr>
              <a:t>η2:</a:t>
            </a:r>
            <a:r>
              <a:rPr lang="en-US" b="1" dirty="0">
                <a:solidFill>
                  <a:srgbClr val="002060"/>
                </a:solidFill>
              </a:rPr>
              <a:t> number of unique operands</a:t>
            </a:r>
            <a:endParaRPr lang="en-IN" b="1" dirty="0">
              <a:solidFill>
                <a:srgbClr val="002060"/>
              </a:solidFill>
            </a:endParaRPr>
          </a:p>
        </p:txBody>
      </p:sp>
      <p:pic>
        <p:nvPicPr>
          <p:cNvPr id="63492" name="Picture 4" descr="Best Private University in Mathura, Uttar Pradesh(UP), India">
            <a:extLst>
              <a:ext uri="{FF2B5EF4-FFF2-40B4-BE49-F238E27FC236}">
                <a16:creationId xmlns:a16="http://schemas.microsoft.com/office/drawing/2014/main" id="{78D0CFBF-D589-4C7C-B40D-982B99772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D546AE-82AB-4AE4-85B4-D70F5FDB3697}"/>
              </a:ext>
            </a:extLst>
          </p:cNvPr>
          <p:cNvSpPr>
            <a:spLocks noGrp="1"/>
          </p:cNvSpPr>
          <p:nvPr>
            <p:ph idx="1"/>
          </p:nvPr>
        </p:nvSpPr>
        <p:spPr>
          <a:xfrm>
            <a:off x="1981200" y="1676401"/>
            <a:ext cx="8229600" cy="4449763"/>
          </a:xfrm>
        </p:spPr>
        <p:style>
          <a:lnRef idx="2">
            <a:schemeClr val="accent1"/>
          </a:lnRef>
          <a:fillRef idx="1">
            <a:schemeClr val="lt1"/>
          </a:fillRef>
          <a:effectRef idx="0">
            <a:schemeClr val="accent1"/>
          </a:effectRef>
          <a:fontRef idx="minor">
            <a:schemeClr val="dk1"/>
          </a:fontRef>
        </p:style>
        <p:txBody>
          <a:bodyPr rtlCol="0">
            <a:normAutofit fontScale="92500" lnSpcReduction="10000"/>
          </a:bodyPr>
          <a:lstStyle/>
          <a:p>
            <a:pPr marL="0" indent="0">
              <a:buNone/>
              <a:defRPr/>
            </a:pPr>
            <a:r>
              <a:rPr lang="en-IN" b="1" dirty="0">
                <a:solidFill>
                  <a:srgbClr val="002060"/>
                </a:solidFill>
              </a:rPr>
              <a:t>Halstead Program Length</a:t>
            </a:r>
            <a:endParaRPr lang="en-US" b="1" dirty="0">
              <a:solidFill>
                <a:srgbClr val="002060"/>
              </a:solidFill>
            </a:endParaRPr>
          </a:p>
          <a:p>
            <a:pPr marL="0" indent="0">
              <a:buNone/>
              <a:defRPr/>
            </a:pPr>
            <a:r>
              <a:rPr lang="en-US" b="1" dirty="0">
                <a:solidFill>
                  <a:srgbClr val="002060"/>
                </a:solidFill>
              </a:rPr>
              <a:t>The length of the program in the terms of the total number of tokens </a:t>
            </a:r>
            <a:r>
              <a:rPr lang="en-IN" b="1" dirty="0">
                <a:solidFill>
                  <a:srgbClr val="002060"/>
                </a:solidFill>
              </a:rPr>
              <a:t>used is:</a:t>
            </a:r>
            <a:endParaRPr lang="en-US" b="1" dirty="0">
              <a:solidFill>
                <a:srgbClr val="002060"/>
              </a:solidFill>
            </a:endParaRPr>
          </a:p>
          <a:p>
            <a:pPr marL="0" indent="0">
              <a:buNone/>
              <a:defRPr/>
            </a:pPr>
            <a:r>
              <a:rPr lang="en-IN" b="1" dirty="0">
                <a:solidFill>
                  <a:srgbClr val="002060"/>
                </a:solidFill>
              </a:rPr>
              <a:t>N = N1+N2</a:t>
            </a:r>
          </a:p>
          <a:p>
            <a:pPr marL="0" indent="0">
              <a:buNone/>
              <a:defRPr/>
            </a:pPr>
            <a:r>
              <a:rPr lang="en-IN" b="1" dirty="0">
                <a:solidFill>
                  <a:srgbClr val="002060"/>
                </a:solidFill>
              </a:rPr>
              <a:t>N : program length</a:t>
            </a:r>
          </a:p>
          <a:p>
            <a:pPr marL="0" indent="0">
              <a:buNone/>
              <a:defRPr/>
            </a:pPr>
            <a:r>
              <a:rPr lang="en-US" b="1" dirty="0">
                <a:solidFill>
                  <a:srgbClr val="002060"/>
                </a:solidFill>
              </a:rPr>
              <a:t>N1 : total occurrences of operators</a:t>
            </a:r>
          </a:p>
          <a:p>
            <a:pPr marL="0" indent="0">
              <a:buNone/>
              <a:defRPr/>
            </a:pPr>
            <a:r>
              <a:rPr lang="en-US" b="1" dirty="0">
                <a:solidFill>
                  <a:srgbClr val="002060"/>
                </a:solidFill>
              </a:rPr>
              <a:t>N2 : total occurrences of operands</a:t>
            </a:r>
          </a:p>
          <a:p>
            <a:pPr marL="0" indent="0">
              <a:buNone/>
              <a:defRPr/>
            </a:pPr>
            <a:endParaRPr lang="en-US" dirty="0"/>
          </a:p>
          <a:p>
            <a:pPr marL="0" indent="0">
              <a:buNone/>
              <a:defRPr/>
            </a:pPr>
            <a:r>
              <a:rPr lang="en-IN" b="1" dirty="0">
                <a:solidFill>
                  <a:srgbClr val="FF0000"/>
                </a:solidFill>
              </a:rPr>
              <a:t>Estimated Program Length</a:t>
            </a:r>
          </a:p>
          <a:p>
            <a:pPr marL="0" indent="0">
              <a:buNone/>
              <a:defRPr/>
            </a:pPr>
            <a:r>
              <a:rPr lang="en-IN" b="1" dirty="0"/>
              <a:t>N</a:t>
            </a:r>
            <a:r>
              <a:rPr lang="en-IN" b="1" baseline="30000" dirty="0"/>
              <a:t>^</a:t>
            </a:r>
            <a:r>
              <a:rPr lang="en-IN" b="1" dirty="0"/>
              <a:t> = </a:t>
            </a:r>
            <a:r>
              <a:rPr lang="en-IN" dirty="0"/>
              <a:t>η1 </a:t>
            </a:r>
            <a:r>
              <a:rPr lang="en-IN" b="1" dirty="0"/>
              <a:t>log</a:t>
            </a:r>
            <a:r>
              <a:rPr lang="en-IN" b="1" baseline="-25000" dirty="0"/>
              <a:t>2</a:t>
            </a:r>
            <a:r>
              <a:rPr lang="en-IN" dirty="0"/>
              <a:t> η1</a:t>
            </a:r>
            <a:r>
              <a:rPr lang="en-IN" b="1" dirty="0"/>
              <a:t> + </a:t>
            </a:r>
            <a:r>
              <a:rPr lang="en-IN" b="1" dirty="0">
                <a:solidFill>
                  <a:srgbClr val="002060"/>
                </a:solidFill>
              </a:rPr>
              <a:t>η2 </a:t>
            </a:r>
            <a:r>
              <a:rPr lang="en-IN" b="1" dirty="0"/>
              <a:t>log</a:t>
            </a:r>
            <a:r>
              <a:rPr lang="en-IN" b="1" baseline="-25000" dirty="0"/>
              <a:t>2</a:t>
            </a:r>
            <a:r>
              <a:rPr lang="en-IN" b="1" dirty="0">
                <a:solidFill>
                  <a:srgbClr val="002060"/>
                </a:solidFill>
              </a:rPr>
              <a:t> η2</a:t>
            </a:r>
            <a:endParaRPr lang="en-IN" dirty="0"/>
          </a:p>
        </p:txBody>
      </p:sp>
      <p:sp>
        <p:nvSpPr>
          <p:cNvPr id="41987" name="TextBox 3">
            <a:extLst>
              <a:ext uri="{FF2B5EF4-FFF2-40B4-BE49-F238E27FC236}">
                <a16:creationId xmlns:a16="http://schemas.microsoft.com/office/drawing/2014/main" id="{C31BCFAD-D07F-46FA-8884-825EB5ED07DB}"/>
              </a:ext>
            </a:extLst>
          </p:cNvPr>
          <p:cNvSpPr txBox="1">
            <a:spLocks noChangeArrowheads="1"/>
          </p:cNvSpPr>
          <p:nvPr/>
        </p:nvSpPr>
        <p:spPr bwMode="auto">
          <a:xfrm>
            <a:off x="7086600" y="381001"/>
            <a:ext cx="2819400" cy="132397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en-US" sz="3200" dirty="0"/>
              <a:t>   </a:t>
            </a:r>
            <a:r>
              <a:rPr lang="en-US" sz="4000" b="1" dirty="0"/>
              <a:t>Length of the program</a:t>
            </a:r>
            <a:endParaRPr lang="en-IN" sz="4000" b="1" dirty="0"/>
          </a:p>
        </p:txBody>
      </p:sp>
      <p:pic>
        <p:nvPicPr>
          <p:cNvPr id="64516" name="Picture 4" descr="Best Private University in Mathura, Uttar Pradesh(UP), India">
            <a:extLst>
              <a:ext uri="{FF2B5EF4-FFF2-40B4-BE49-F238E27FC236}">
                <a16:creationId xmlns:a16="http://schemas.microsoft.com/office/drawing/2014/main" id="{CE42DD91-F318-4879-9991-B7392BEA4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425B9-9892-48E7-8CAC-EC4A763F77A9}"/>
              </a:ext>
            </a:extLst>
          </p:cNvPr>
          <p:cNvSpPr>
            <a:spLocks noGrp="1"/>
          </p:cNvSpPr>
          <p:nvPr>
            <p:ph idx="1"/>
          </p:nvPr>
        </p:nvSpPr>
        <p:spPr>
          <a:xfrm>
            <a:off x="1981200" y="1447801"/>
            <a:ext cx="8229600" cy="4678363"/>
          </a:xfrm>
        </p:spPr>
        <p:style>
          <a:lnRef idx="2">
            <a:schemeClr val="accent1"/>
          </a:lnRef>
          <a:fillRef idx="1">
            <a:schemeClr val="lt1"/>
          </a:fillRef>
          <a:effectRef idx="0">
            <a:schemeClr val="accent1"/>
          </a:effectRef>
          <a:fontRef idx="minor">
            <a:schemeClr val="dk1"/>
          </a:fontRef>
        </p:style>
        <p:txBody>
          <a:bodyPr rtlCol="0">
            <a:normAutofit fontScale="62500" lnSpcReduction="20000"/>
          </a:bodyPr>
          <a:lstStyle/>
          <a:p>
            <a:pPr marL="0" indent="0">
              <a:buNone/>
              <a:defRPr/>
            </a:pPr>
            <a:endParaRPr lang="en-IN" dirty="0"/>
          </a:p>
          <a:p>
            <a:pPr marL="0" indent="0">
              <a:buNone/>
              <a:defRPr/>
            </a:pPr>
            <a:r>
              <a:rPr lang="en-IN" sz="3800" b="1" dirty="0">
                <a:solidFill>
                  <a:srgbClr val="FF0000"/>
                </a:solidFill>
              </a:rPr>
              <a:t>Volume</a:t>
            </a:r>
          </a:p>
          <a:p>
            <a:pPr marL="0" indent="0">
              <a:buNone/>
              <a:defRPr/>
            </a:pPr>
            <a:r>
              <a:rPr lang="en-IN" b="1" dirty="0"/>
              <a:t>V = N * log</a:t>
            </a:r>
            <a:r>
              <a:rPr lang="en-IN" sz="1600" b="1" dirty="0"/>
              <a:t>2</a:t>
            </a:r>
            <a:r>
              <a:rPr lang="el-GR" b="1" dirty="0"/>
              <a:t>η</a:t>
            </a:r>
            <a:endParaRPr lang="en-US" b="1" dirty="0"/>
          </a:p>
          <a:p>
            <a:pPr marL="0" indent="0">
              <a:buNone/>
              <a:defRPr/>
            </a:pPr>
            <a:r>
              <a:rPr lang="en-US" dirty="0"/>
              <a:t>The unit of measurement of volume is the common unit for size “bits”. It is the actual size of a program if a uniform binary encoding for the vocabulary is used.</a:t>
            </a:r>
          </a:p>
          <a:p>
            <a:pPr marL="0" indent="0">
              <a:buNone/>
              <a:defRPr/>
            </a:pPr>
            <a:r>
              <a:rPr lang="en-IN" b="1" dirty="0">
                <a:solidFill>
                  <a:srgbClr val="FF0000"/>
                </a:solidFill>
              </a:rPr>
              <a:t>Potential Volume</a:t>
            </a:r>
          </a:p>
          <a:p>
            <a:pPr marL="0" indent="0">
              <a:buNone/>
              <a:defRPr/>
            </a:pPr>
            <a:r>
              <a:rPr lang="en-US" b="1" dirty="0"/>
              <a:t>V*=(2+</a:t>
            </a:r>
            <a:r>
              <a:rPr lang="en-IN" b="1" dirty="0"/>
              <a:t>η</a:t>
            </a:r>
            <a:r>
              <a:rPr lang="en-IN" sz="1600" b="1" dirty="0"/>
              <a:t>2</a:t>
            </a:r>
            <a:r>
              <a:rPr lang="en-IN" b="1" dirty="0"/>
              <a:t>*</a:t>
            </a:r>
            <a:r>
              <a:rPr lang="en-US" b="1" dirty="0"/>
              <a:t>)</a:t>
            </a:r>
            <a:r>
              <a:rPr lang="en-IN" b="1" dirty="0"/>
              <a:t> log</a:t>
            </a:r>
            <a:r>
              <a:rPr lang="en-IN" sz="1600" b="1" dirty="0"/>
              <a:t>2</a:t>
            </a:r>
            <a:r>
              <a:rPr lang="en-IN" sz="3800" b="1" dirty="0"/>
              <a:t> (</a:t>
            </a:r>
            <a:r>
              <a:rPr lang="en-US" b="1" dirty="0"/>
              <a:t>2+</a:t>
            </a:r>
            <a:r>
              <a:rPr lang="en-IN" b="1" dirty="0"/>
              <a:t>η</a:t>
            </a:r>
            <a:r>
              <a:rPr lang="en-IN" sz="1600" b="1" dirty="0"/>
              <a:t>2</a:t>
            </a:r>
            <a:r>
              <a:rPr lang="en-IN" b="1" dirty="0"/>
              <a:t>*</a:t>
            </a:r>
            <a:r>
              <a:rPr lang="en-US" b="1" dirty="0"/>
              <a:t>)</a:t>
            </a:r>
            <a:r>
              <a:rPr lang="en-IN" b="1" dirty="0"/>
              <a:t> </a:t>
            </a:r>
          </a:p>
          <a:p>
            <a:pPr marL="0" indent="0">
              <a:buNone/>
              <a:defRPr/>
            </a:pPr>
            <a:r>
              <a:rPr lang="en-US" dirty="0"/>
              <a:t>unique input and output parameters are </a:t>
            </a:r>
            <a:r>
              <a:rPr lang="en-IN" dirty="0"/>
              <a:t>represented by </a:t>
            </a:r>
            <a:r>
              <a:rPr lang="en-IN" b="1" dirty="0"/>
              <a:t>η</a:t>
            </a:r>
            <a:r>
              <a:rPr lang="en-IN" sz="1600" b="1" dirty="0"/>
              <a:t>2</a:t>
            </a:r>
            <a:r>
              <a:rPr lang="en-IN" b="1" dirty="0"/>
              <a:t>*</a:t>
            </a:r>
            <a:endParaRPr lang="en-US" b="1" dirty="0"/>
          </a:p>
          <a:p>
            <a:pPr marL="0" indent="0">
              <a:buNone/>
              <a:defRPr/>
            </a:pPr>
            <a:endParaRPr lang="en-US" dirty="0"/>
          </a:p>
          <a:p>
            <a:pPr marL="0" indent="0">
              <a:buNone/>
              <a:defRPr/>
            </a:pPr>
            <a:r>
              <a:rPr lang="en-IN" sz="3300" b="1" dirty="0">
                <a:solidFill>
                  <a:srgbClr val="FF0000"/>
                </a:solidFill>
              </a:rPr>
              <a:t>Program Level</a:t>
            </a:r>
          </a:p>
          <a:p>
            <a:pPr marL="0" indent="0">
              <a:buNone/>
              <a:defRPr/>
            </a:pPr>
            <a:r>
              <a:rPr lang="en-IN" b="1" dirty="0"/>
              <a:t>L = V* / V</a:t>
            </a:r>
          </a:p>
          <a:p>
            <a:pPr marL="0" indent="0">
              <a:buNone/>
              <a:defRPr/>
            </a:pPr>
            <a:r>
              <a:rPr lang="en-US" dirty="0"/>
              <a:t>The value of L ranges between zero and one, </a:t>
            </a:r>
          </a:p>
          <a:p>
            <a:pPr marL="0" indent="0">
              <a:buNone/>
              <a:defRPr/>
            </a:pPr>
            <a:r>
              <a:rPr lang="en-US" dirty="0"/>
              <a:t>with L=1 representing a program written at the highest possible level </a:t>
            </a:r>
            <a:r>
              <a:rPr lang="en-IN" dirty="0"/>
              <a:t>(i.e., with minimum size).</a:t>
            </a:r>
          </a:p>
          <a:p>
            <a:pPr marL="0" indent="0">
              <a:buNone/>
              <a:defRPr/>
            </a:pPr>
            <a:endParaRPr lang="en-US" dirty="0"/>
          </a:p>
          <a:p>
            <a:pPr marL="0" indent="0">
              <a:buNone/>
              <a:defRPr/>
            </a:pPr>
            <a:endParaRPr lang="en-US" dirty="0"/>
          </a:p>
          <a:p>
            <a:pPr marL="0" indent="0">
              <a:buNone/>
              <a:defRPr/>
            </a:pPr>
            <a:endParaRPr lang="en-US" dirty="0"/>
          </a:p>
        </p:txBody>
      </p:sp>
      <p:pic>
        <p:nvPicPr>
          <p:cNvPr id="65539" name="Picture 4" descr="Best Private University in Mathura, Uttar Pradesh(UP), India">
            <a:extLst>
              <a:ext uri="{FF2B5EF4-FFF2-40B4-BE49-F238E27FC236}">
                <a16:creationId xmlns:a16="http://schemas.microsoft.com/office/drawing/2014/main" id="{B797C537-59DC-41C1-9B07-F7FF6B4C1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56899-9FA9-489A-836E-98E2573644C2}"/>
              </a:ext>
            </a:extLst>
          </p:cNvPr>
          <p:cNvSpPr>
            <a:spLocks noGrp="1"/>
          </p:cNvSpPr>
          <p:nvPr>
            <p:ph idx="1"/>
          </p:nvPr>
        </p:nvSpPr>
        <p:spPr>
          <a:xfrm>
            <a:off x="1752600" y="304800"/>
            <a:ext cx="8839200" cy="6400800"/>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ctr">
              <a:buNone/>
              <a:defRPr/>
            </a:pPr>
            <a:r>
              <a:rPr lang="en-IN" b="1" dirty="0">
                <a:solidFill>
                  <a:srgbClr val="FF0000"/>
                </a:solidFill>
              </a:rPr>
              <a:t>Program Difficulty</a:t>
            </a:r>
          </a:p>
          <a:p>
            <a:pPr marL="0" indent="0" algn="ctr">
              <a:buNone/>
              <a:defRPr/>
            </a:pPr>
            <a:r>
              <a:rPr lang="en-IN" b="1" dirty="0"/>
              <a:t>D = 1 / L </a:t>
            </a:r>
          </a:p>
          <a:p>
            <a:pPr marL="0" indent="0" algn="just">
              <a:buNone/>
              <a:defRPr/>
            </a:pPr>
            <a:r>
              <a:rPr lang="en-US" dirty="0"/>
              <a:t>As the volume of an implementation of a program increases, the program level decreases and the difficulty increases. Thus, programming practices such as redundant usage of operands, or the failure to use higher-level control constructs will tend to increase the volume as well as the difficulty.</a:t>
            </a:r>
          </a:p>
          <a:p>
            <a:pPr marL="0" indent="0" algn="ctr">
              <a:buNone/>
              <a:defRPr/>
            </a:pPr>
            <a:r>
              <a:rPr lang="en-IN" b="1" dirty="0">
                <a:solidFill>
                  <a:srgbClr val="FF0000"/>
                </a:solidFill>
              </a:rPr>
              <a:t>Effort</a:t>
            </a:r>
          </a:p>
          <a:p>
            <a:pPr marL="0" indent="0" algn="ctr">
              <a:buNone/>
              <a:defRPr/>
            </a:pPr>
            <a:r>
              <a:rPr lang="en-IN" b="1" dirty="0"/>
              <a:t>E = V / L = D * V</a:t>
            </a:r>
          </a:p>
          <a:p>
            <a:pPr marL="0" indent="0">
              <a:buNone/>
              <a:defRPr/>
            </a:pPr>
            <a:r>
              <a:rPr lang="en-US" dirty="0"/>
              <a:t>The unit of measurement of E is elementary mental </a:t>
            </a:r>
            <a:r>
              <a:rPr lang="en-IN" dirty="0"/>
              <a:t>discriminations.</a:t>
            </a:r>
            <a:endParaRPr lang="en-US" dirty="0"/>
          </a:p>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2199A19C-B673-4A78-8F10-29B75EC74A5C}"/>
              </a:ext>
            </a:extLst>
          </p:cNvPr>
          <p:cNvSpPr>
            <a:spLocks noGrp="1"/>
          </p:cNvSpPr>
          <p:nvPr>
            <p:ph idx="1"/>
          </p:nvPr>
        </p:nvSpPr>
        <p:spPr>
          <a:xfrm>
            <a:off x="1981200" y="228601"/>
            <a:ext cx="8229600" cy="5897563"/>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r>
              <a:rPr lang="en-US" b="1" dirty="0">
                <a:solidFill>
                  <a:srgbClr val="FF0000"/>
                </a:solidFill>
              </a:rPr>
              <a:t>Potential Volume</a:t>
            </a:r>
            <a:r>
              <a:rPr lang="en-US" dirty="0"/>
              <a:t>=</a:t>
            </a:r>
            <a:r>
              <a:rPr lang="en-US" b="1" dirty="0"/>
              <a:t>V*=(2+</a:t>
            </a:r>
            <a:r>
              <a:rPr lang="en-IN" b="1" dirty="0"/>
              <a:t>η</a:t>
            </a:r>
            <a:r>
              <a:rPr lang="en-IN" sz="1600" b="1" dirty="0"/>
              <a:t>2</a:t>
            </a:r>
            <a:r>
              <a:rPr lang="en-IN" b="1" dirty="0"/>
              <a:t>*</a:t>
            </a:r>
            <a:r>
              <a:rPr lang="en-US" b="1" dirty="0"/>
              <a:t>)</a:t>
            </a:r>
            <a:r>
              <a:rPr lang="en-IN" b="1" dirty="0"/>
              <a:t> log</a:t>
            </a:r>
            <a:r>
              <a:rPr lang="en-IN" sz="1600" b="1" dirty="0"/>
              <a:t>2</a:t>
            </a:r>
            <a:r>
              <a:rPr lang="en-IN" sz="4000" b="1" dirty="0"/>
              <a:t> (</a:t>
            </a:r>
            <a:r>
              <a:rPr lang="en-US" b="1" dirty="0"/>
              <a:t>2+</a:t>
            </a:r>
            <a:r>
              <a:rPr lang="en-IN" b="1" dirty="0"/>
              <a:t>η</a:t>
            </a:r>
            <a:r>
              <a:rPr lang="en-IN" sz="1600" b="1" dirty="0"/>
              <a:t>2</a:t>
            </a:r>
            <a:r>
              <a:rPr lang="en-IN" b="1" dirty="0"/>
              <a:t>*</a:t>
            </a:r>
            <a:r>
              <a:rPr lang="en-US" b="1" dirty="0"/>
              <a:t>)</a:t>
            </a:r>
            <a:r>
              <a:rPr lang="en-IN" b="1" dirty="0"/>
              <a:t> </a:t>
            </a:r>
          </a:p>
          <a:p>
            <a:pPr marL="0" indent="0">
              <a:buNone/>
              <a:defRPr/>
            </a:pPr>
            <a:endParaRPr lang="en-US" b="1" dirty="0"/>
          </a:p>
          <a:p>
            <a:pPr marL="0" indent="0">
              <a:buNone/>
              <a:defRPr/>
            </a:pPr>
            <a:r>
              <a:rPr lang="en-US" b="1" dirty="0">
                <a:solidFill>
                  <a:srgbClr val="FF0000"/>
                </a:solidFill>
              </a:rPr>
              <a:t>Estimated Program level </a:t>
            </a:r>
          </a:p>
          <a:p>
            <a:pPr marL="0" indent="0">
              <a:buNone/>
              <a:defRPr/>
            </a:pPr>
            <a:r>
              <a:rPr lang="en-US" b="1" dirty="0"/>
              <a:t>L=2</a:t>
            </a:r>
            <a:r>
              <a:rPr lang="en-IN" b="1" dirty="0"/>
              <a:t> η</a:t>
            </a:r>
            <a:r>
              <a:rPr lang="en-IN" sz="1600" b="1" dirty="0"/>
              <a:t>2 </a:t>
            </a:r>
            <a:r>
              <a:rPr lang="en-IN" sz="4000" b="1" dirty="0"/>
              <a:t>/</a:t>
            </a:r>
            <a:r>
              <a:rPr lang="en-IN" b="1" dirty="0"/>
              <a:t>(</a:t>
            </a:r>
            <a:r>
              <a:rPr lang="en-IN" dirty="0"/>
              <a:t>η1</a:t>
            </a:r>
            <a:r>
              <a:rPr lang="en-IN" b="1" dirty="0"/>
              <a:t>N2)</a:t>
            </a:r>
          </a:p>
          <a:p>
            <a:pPr marL="0" indent="0">
              <a:buNone/>
              <a:defRPr/>
            </a:pPr>
            <a:r>
              <a:rPr lang="en-US" b="1" dirty="0">
                <a:solidFill>
                  <a:srgbClr val="FF0000"/>
                </a:solidFill>
              </a:rPr>
              <a:t>Estimated Program Difficulty</a:t>
            </a:r>
          </a:p>
          <a:p>
            <a:pPr marL="0" indent="0">
              <a:buNone/>
              <a:defRPr/>
            </a:pPr>
            <a:endParaRPr lang="en-US" b="1" dirty="0"/>
          </a:p>
          <a:p>
            <a:pPr marL="0" indent="0">
              <a:buNone/>
              <a:defRPr/>
            </a:pPr>
            <a:r>
              <a:rPr lang="en-US" b="1" dirty="0"/>
              <a:t>D =1/ L </a:t>
            </a:r>
          </a:p>
          <a:p>
            <a:pPr marL="0" indent="0">
              <a:buNone/>
              <a:defRPr/>
            </a:pPr>
            <a:endParaRPr lang="en-IN" b="1" dirty="0"/>
          </a:p>
          <a:p>
            <a:pPr marL="0" indent="0">
              <a:buNone/>
              <a:defRPr/>
            </a:pPr>
            <a:endParaRPr lang="en-IN" sz="8800" b="1" dirty="0"/>
          </a:p>
          <a:p>
            <a:pPr marL="0" indent="0">
              <a:buNone/>
              <a:defRPr/>
            </a:pPr>
            <a:endParaRPr lang="en-IN" b="1" dirty="0">
              <a:solidFill>
                <a:srgbClr val="FF0000"/>
              </a:solidFill>
            </a:endParaRPr>
          </a:p>
        </p:txBody>
      </p:sp>
      <p:sp>
        <p:nvSpPr>
          <p:cNvPr id="67587" name="Rectangle 47">
            <a:extLst>
              <a:ext uri="{FF2B5EF4-FFF2-40B4-BE49-F238E27FC236}">
                <a16:creationId xmlns:a16="http://schemas.microsoft.com/office/drawing/2014/main" id="{760BFF8D-E9E4-4DF9-A8BD-49898EE08CF2}"/>
              </a:ext>
            </a:extLst>
          </p:cNvPr>
          <p:cNvSpPr>
            <a:spLocks noChangeArrowheads="1"/>
          </p:cNvSpPr>
          <p:nvPr/>
        </p:nvSpPr>
        <p:spPr bwMode="auto">
          <a:xfrm>
            <a:off x="2768601" y="2235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087D11B-572E-44C1-B0D5-CA1F8BCC2A15}"/>
                  </a:ext>
                </a:extLst>
              </p14:cNvPr>
              <p14:cNvContentPartPr/>
              <p14:nvPr/>
            </p14:nvContentPartPr>
            <p14:xfrm>
              <a:off x="2078247" y="2050462"/>
              <a:ext cx="208080" cy="194400"/>
            </p14:xfrm>
          </p:contentPart>
        </mc:Choice>
        <mc:Fallback xmlns="">
          <p:pic>
            <p:nvPicPr>
              <p:cNvPr id="4" name="Ink 3">
                <a:extLst>
                  <a:ext uri="{FF2B5EF4-FFF2-40B4-BE49-F238E27FC236}">
                    <a16:creationId xmlns:a16="http://schemas.microsoft.com/office/drawing/2014/main" id="{5087D11B-572E-44C1-B0D5-CA1F8BCC2A15}"/>
                  </a:ext>
                </a:extLst>
              </p:cNvPr>
              <p:cNvPicPr/>
              <p:nvPr/>
            </p:nvPicPr>
            <p:blipFill>
              <a:blip r:embed="rId3"/>
              <a:stretch>
                <a:fillRect/>
              </a:stretch>
            </p:blipFill>
            <p:spPr>
              <a:xfrm>
                <a:off x="2042247" y="2014462"/>
                <a:ext cx="279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AD66231-401B-45AF-822F-5177801A5413}"/>
                  </a:ext>
                </a:extLst>
              </p14:cNvPr>
              <p14:cNvContentPartPr/>
              <p14:nvPr/>
            </p14:nvContentPartPr>
            <p14:xfrm>
              <a:off x="2085370" y="3602400"/>
              <a:ext cx="208080" cy="194400"/>
            </p14:xfrm>
          </p:contentPart>
        </mc:Choice>
        <mc:Fallback xmlns="">
          <p:pic>
            <p:nvPicPr>
              <p:cNvPr id="9" name="Ink 8">
                <a:extLst>
                  <a:ext uri="{FF2B5EF4-FFF2-40B4-BE49-F238E27FC236}">
                    <a16:creationId xmlns:a16="http://schemas.microsoft.com/office/drawing/2014/main" id="{2AD66231-401B-45AF-822F-5177801A5413}"/>
                  </a:ext>
                </a:extLst>
              </p:cNvPr>
              <p:cNvPicPr/>
              <p:nvPr/>
            </p:nvPicPr>
            <p:blipFill>
              <a:blip r:embed="rId3"/>
              <a:stretch>
                <a:fillRect/>
              </a:stretch>
            </p:blipFill>
            <p:spPr>
              <a:xfrm>
                <a:off x="2049370" y="3566400"/>
                <a:ext cx="279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85A2149-6E79-4B93-98B4-64958C1E532F}"/>
                  </a:ext>
                </a:extLst>
              </p14:cNvPr>
              <p14:cNvContentPartPr/>
              <p14:nvPr/>
            </p14:nvContentPartPr>
            <p14:xfrm>
              <a:off x="2955024" y="3602400"/>
              <a:ext cx="208080" cy="194400"/>
            </p14:xfrm>
          </p:contentPart>
        </mc:Choice>
        <mc:Fallback xmlns="">
          <p:pic>
            <p:nvPicPr>
              <p:cNvPr id="10" name="Ink 9">
                <a:extLst>
                  <a:ext uri="{FF2B5EF4-FFF2-40B4-BE49-F238E27FC236}">
                    <a16:creationId xmlns:a16="http://schemas.microsoft.com/office/drawing/2014/main" id="{D85A2149-6E79-4B93-98B4-64958C1E532F}"/>
                  </a:ext>
                </a:extLst>
              </p:cNvPr>
              <p:cNvPicPr/>
              <p:nvPr/>
            </p:nvPicPr>
            <p:blipFill>
              <a:blip r:embed="rId3"/>
              <a:stretch>
                <a:fillRect/>
              </a:stretch>
            </p:blipFill>
            <p:spPr>
              <a:xfrm>
                <a:off x="2919024" y="3566400"/>
                <a:ext cx="279720" cy="26604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CCB38F87-0C52-4C80-B1D5-F7AFA9C4C172}"/>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rtlCol="0"/>
          <a:lstStyle/>
          <a:p>
            <a:pPr>
              <a:defRPr/>
            </a:pPr>
            <a:r>
              <a:rPr lang="en-IN" dirty="0"/>
              <a:t>Effort and Time</a:t>
            </a:r>
          </a:p>
        </p:txBody>
      </p:sp>
      <p:sp>
        <p:nvSpPr>
          <p:cNvPr id="46083" name="Content Placeholder 2">
            <a:extLst>
              <a:ext uri="{FF2B5EF4-FFF2-40B4-BE49-F238E27FC236}">
                <a16:creationId xmlns:a16="http://schemas.microsoft.com/office/drawing/2014/main" id="{846AC577-54B1-4448-A2D6-B4D86B60A99F}"/>
              </a:ext>
            </a:extLst>
          </p:cNvPr>
          <p:cNvSpPr>
            <a:spLocks noGrp="1"/>
          </p:cNvSpPr>
          <p:nvPr>
            <p:ph idx="1"/>
          </p:nvPr>
        </p:nvSpPr>
        <p:spPr>
          <a:xfrm>
            <a:off x="1600200" y="1447800"/>
            <a:ext cx="8839200" cy="5181600"/>
          </a:xfrm>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endParaRPr lang="en-IN" dirty="0"/>
          </a:p>
          <a:p>
            <a:pPr marL="0" indent="0">
              <a:buNone/>
              <a:defRPr/>
            </a:pPr>
            <a:r>
              <a:rPr lang="en-IN" sz="3200" b="1" dirty="0">
                <a:solidFill>
                  <a:srgbClr val="FF0000"/>
                </a:solidFill>
              </a:rPr>
              <a:t>E(Effort) </a:t>
            </a:r>
          </a:p>
          <a:p>
            <a:pPr marL="0" indent="0">
              <a:buNone/>
              <a:defRPr/>
            </a:pPr>
            <a:endParaRPr lang="en-IN" i="1" dirty="0"/>
          </a:p>
          <a:p>
            <a:pPr marL="0" indent="0">
              <a:buNone/>
              <a:defRPr/>
            </a:pPr>
            <a:r>
              <a:rPr lang="en-IN" i="1" dirty="0"/>
              <a:t>E=V </a:t>
            </a:r>
            <a:r>
              <a:rPr lang="en-IN" dirty="0"/>
              <a:t>/ </a:t>
            </a:r>
            <a:r>
              <a:rPr lang="en-IN" i="1" dirty="0"/>
              <a:t>L </a:t>
            </a:r>
            <a:r>
              <a:rPr lang="en-IN" dirty="0"/>
              <a:t>=</a:t>
            </a:r>
            <a:r>
              <a:rPr lang="en-IN" i="1" dirty="0"/>
              <a:t>V </a:t>
            </a:r>
            <a:r>
              <a:rPr lang="en-IN" dirty="0"/>
              <a:t>*</a:t>
            </a:r>
            <a:r>
              <a:rPr lang="en-IN" i="1" dirty="0"/>
              <a:t>D</a:t>
            </a:r>
          </a:p>
          <a:p>
            <a:pPr marL="0" indent="0">
              <a:buNone/>
              <a:defRPr/>
            </a:pPr>
            <a:endParaRPr lang="en-US" i="1" dirty="0"/>
          </a:p>
          <a:p>
            <a:pPr marL="0" indent="0">
              <a:buNone/>
              <a:defRPr/>
            </a:pPr>
            <a:r>
              <a:rPr lang="en-IN" b="1" i="1" dirty="0">
                <a:solidFill>
                  <a:srgbClr val="FF0000"/>
                </a:solidFill>
              </a:rPr>
              <a:t>T(Time) </a:t>
            </a:r>
            <a:r>
              <a:rPr lang="en-IN" b="1" dirty="0">
                <a:solidFill>
                  <a:srgbClr val="FF0000"/>
                </a:solidFill>
              </a:rPr>
              <a:t> </a:t>
            </a:r>
          </a:p>
          <a:p>
            <a:pPr marL="0" indent="0">
              <a:buNone/>
              <a:defRPr/>
            </a:pPr>
            <a:r>
              <a:rPr lang="en-IN" i="1" dirty="0"/>
              <a:t>E </a:t>
            </a:r>
            <a:r>
              <a:rPr lang="en-IN" dirty="0"/>
              <a:t>/ </a:t>
            </a:r>
            <a:r>
              <a:rPr lang="el-GR" dirty="0"/>
              <a:t>β</a:t>
            </a:r>
            <a:endParaRPr lang="en-IN" dirty="0"/>
          </a:p>
        </p:txBody>
      </p:sp>
      <p:sp>
        <p:nvSpPr>
          <p:cNvPr id="68612" name="TextBox 15">
            <a:extLst>
              <a:ext uri="{FF2B5EF4-FFF2-40B4-BE49-F238E27FC236}">
                <a16:creationId xmlns:a16="http://schemas.microsoft.com/office/drawing/2014/main" id="{3B49672B-130A-493F-962D-051F75A16485}"/>
              </a:ext>
            </a:extLst>
          </p:cNvPr>
          <p:cNvSpPr txBox="1">
            <a:spLocks noChangeArrowheads="1"/>
          </p:cNvSpPr>
          <p:nvPr/>
        </p:nvSpPr>
        <p:spPr bwMode="auto">
          <a:xfrm>
            <a:off x="2438400" y="5334001"/>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cs typeface="Arial" panose="020B0604020202020204" pitchFamily="34" charset="0"/>
              </a:rPr>
              <a:t>Normally beta is set to </a:t>
            </a:r>
            <a:r>
              <a:rPr lang="en-US" altLang="en-US" sz="4000" b="1">
                <a:cs typeface="Arial" panose="020B0604020202020204" pitchFamily="34" charset="0"/>
              </a:rPr>
              <a:t>18</a:t>
            </a:r>
            <a:endParaRPr lang="en-IN" altLang="en-US" sz="2800" b="1">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5D466C3-16BA-488A-A751-E3D54F527920}"/>
                  </a:ext>
                </a:extLst>
              </p14:cNvPr>
              <p14:cNvContentPartPr/>
              <p14:nvPr/>
            </p14:nvContentPartPr>
            <p14:xfrm>
              <a:off x="2646327" y="2856502"/>
              <a:ext cx="1205640" cy="288720"/>
            </p14:xfrm>
          </p:contentPart>
        </mc:Choice>
        <mc:Fallback xmlns="">
          <p:pic>
            <p:nvPicPr>
              <p:cNvPr id="7" name="Ink 6">
                <a:extLst>
                  <a:ext uri="{FF2B5EF4-FFF2-40B4-BE49-F238E27FC236}">
                    <a16:creationId xmlns:a16="http://schemas.microsoft.com/office/drawing/2014/main" id="{95D466C3-16BA-488A-A751-E3D54F527920}"/>
                  </a:ext>
                </a:extLst>
              </p:cNvPr>
              <p:cNvPicPr/>
              <p:nvPr/>
            </p:nvPicPr>
            <p:blipFill>
              <a:blip r:embed="rId3"/>
              <a:stretch>
                <a:fillRect/>
              </a:stretch>
            </p:blipFill>
            <p:spPr>
              <a:xfrm>
                <a:off x="2622207" y="2832382"/>
                <a:ext cx="1253160" cy="33624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0CE507B7-A945-4639-BDF9-B6362236C76A}"/>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rtlCol="0"/>
          <a:lstStyle/>
          <a:p>
            <a:pPr>
              <a:defRPr/>
            </a:pPr>
            <a:r>
              <a:rPr lang="en-IN" dirty="0"/>
              <a:t>Language Level</a:t>
            </a:r>
          </a:p>
        </p:txBody>
      </p:sp>
      <p:sp>
        <p:nvSpPr>
          <p:cNvPr id="47107" name="Content Placeholder 2">
            <a:extLst>
              <a:ext uri="{FF2B5EF4-FFF2-40B4-BE49-F238E27FC236}">
                <a16:creationId xmlns:a16="http://schemas.microsoft.com/office/drawing/2014/main" id="{73B24E6B-C300-45A9-98F9-0DF872E465B2}"/>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buNone/>
              <a:defRPr/>
            </a:pPr>
            <a:endParaRPr lang="en-IN" dirty="0"/>
          </a:p>
        </p:txBody>
      </p:sp>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8E3683E-8CA3-45AE-A532-899C4E0353AC}"/>
                  </a:ext>
                </a:extLst>
              </p14:cNvPr>
              <p14:cNvContentPartPr/>
              <p14:nvPr/>
            </p14:nvContentPartPr>
            <p14:xfrm>
              <a:off x="-798526" y="4031057"/>
              <a:ext cx="193680" cy="1017720"/>
            </p14:xfrm>
          </p:contentPart>
        </mc:Choice>
        <mc:Fallback xmlns="">
          <p:pic>
            <p:nvPicPr>
              <p:cNvPr id="37" name="Ink 36">
                <a:extLst>
                  <a:ext uri="{FF2B5EF4-FFF2-40B4-BE49-F238E27FC236}">
                    <a16:creationId xmlns:a16="http://schemas.microsoft.com/office/drawing/2014/main" id="{D8E3683E-8CA3-45AE-A532-899C4E0353AC}"/>
                  </a:ext>
                </a:extLst>
              </p:cNvPr>
              <p:cNvPicPr/>
              <p:nvPr/>
            </p:nvPicPr>
            <p:blipFill>
              <a:blip r:embed="rId3"/>
              <a:stretch>
                <a:fillRect/>
              </a:stretch>
            </p:blipFill>
            <p:spPr>
              <a:xfrm>
                <a:off x="-834526" y="3995057"/>
                <a:ext cx="241200" cy="1065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797A28CF-797C-4991-803C-53A0E24D68C7}"/>
                  </a:ext>
                </a:extLst>
              </p14:cNvPr>
              <p14:cNvContentPartPr/>
              <p14:nvPr/>
            </p14:nvContentPartPr>
            <p14:xfrm rot="294122">
              <a:off x="3726434" y="3203797"/>
              <a:ext cx="438286" cy="840580"/>
            </p14:xfrm>
          </p:contentPart>
        </mc:Choice>
        <mc:Fallback xmlns="">
          <p:pic>
            <p:nvPicPr>
              <p:cNvPr id="51" name="Ink 50">
                <a:extLst>
                  <a:ext uri="{FF2B5EF4-FFF2-40B4-BE49-F238E27FC236}">
                    <a16:creationId xmlns:a16="http://schemas.microsoft.com/office/drawing/2014/main" id="{797A28CF-797C-4991-803C-53A0E24D68C7}"/>
                  </a:ext>
                </a:extLst>
              </p:cNvPr>
              <p:cNvPicPr/>
              <p:nvPr/>
            </p:nvPicPr>
            <p:blipFill>
              <a:blip r:embed="rId5"/>
              <a:stretch>
                <a:fillRect/>
              </a:stretch>
            </p:blipFill>
            <p:spPr>
              <a:xfrm rot="294122">
                <a:off x="3690420" y="3191917"/>
                <a:ext cx="509953" cy="88809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9" name="Ink 58">
                <a:extLst>
                  <a:ext uri="{FF2B5EF4-FFF2-40B4-BE49-F238E27FC236}">
                    <a16:creationId xmlns:a16="http://schemas.microsoft.com/office/drawing/2014/main" id="{2586FB8F-1FA1-4265-8077-313DAA96B704}"/>
                  </a:ext>
                </a:extLst>
              </p14:cNvPr>
              <p14:cNvContentPartPr/>
              <p14:nvPr/>
            </p14:nvContentPartPr>
            <p14:xfrm>
              <a:off x="6430920" y="5254717"/>
              <a:ext cx="360" cy="340"/>
            </p14:xfrm>
          </p:contentPart>
        </mc:Choice>
        <mc:Fallback xmlns="">
          <p:pic>
            <p:nvPicPr>
              <p:cNvPr id="59" name="Ink 58">
                <a:extLst>
                  <a:ext uri="{FF2B5EF4-FFF2-40B4-BE49-F238E27FC236}">
                    <a16:creationId xmlns:a16="http://schemas.microsoft.com/office/drawing/2014/main" id="{2586FB8F-1FA1-4265-8077-313DAA96B704}"/>
                  </a:ext>
                </a:extLst>
              </p:cNvPr>
              <p:cNvPicPr/>
              <p:nvPr/>
            </p:nvPicPr>
            <p:blipFill>
              <a:blip r:embed="rId7"/>
              <a:stretch>
                <a:fillRect/>
              </a:stretch>
            </p:blipFill>
            <p:spPr>
              <a:xfrm>
                <a:off x="6419040" y="5243497"/>
                <a:ext cx="24120" cy="227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0" name="Ink 59">
                <a:extLst>
                  <a:ext uri="{FF2B5EF4-FFF2-40B4-BE49-F238E27FC236}">
                    <a16:creationId xmlns:a16="http://schemas.microsoft.com/office/drawing/2014/main" id="{6A194084-D184-460E-9BDF-76BAA52FE031}"/>
                  </a:ext>
                </a:extLst>
              </p14:cNvPr>
              <p14:cNvContentPartPr/>
              <p14:nvPr/>
            </p14:nvContentPartPr>
            <p14:xfrm>
              <a:off x="6430920" y="5254717"/>
              <a:ext cx="360" cy="340"/>
            </p14:xfrm>
          </p:contentPart>
        </mc:Choice>
        <mc:Fallback xmlns="">
          <p:pic>
            <p:nvPicPr>
              <p:cNvPr id="60" name="Ink 59">
                <a:extLst>
                  <a:ext uri="{FF2B5EF4-FFF2-40B4-BE49-F238E27FC236}">
                    <a16:creationId xmlns:a16="http://schemas.microsoft.com/office/drawing/2014/main" id="{6A194084-D184-460E-9BDF-76BAA52FE031}"/>
                  </a:ext>
                </a:extLst>
              </p:cNvPr>
              <p:cNvPicPr/>
              <p:nvPr/>
            </p:nvPicPr>
            <p:blipFill>
              <a:blip r:embed="rId7"/>
              <a:stretch>
                <a:fillRect/>
              </a:stretch>
            </p:blipFill>
            <p:spPr>
              <a:xfrm>
                <a:off x="6419040" y="5243497"/>
                <a:ext cx="24120" cy="227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DD8A2677-42FF-4B41-A8B6-4E25B9EF2AAD}"/>
                  </a:ext>
                </a:extLst>
              </p14:cNvPr>
              <p14:cNvContentPartPr/>
              <p14:nvPr/>
            </p14:nvContentPartPr>
            <p14:xfrm>
              <a:off x="4138440" y="2740837"/>
              <a:ext cx="3833280" cy="1418380"/>
            </p14:xfrm>
          </p:contentPart>
        </mc:Choice>
        <mc:Fallback xmlns="">
          <p:pic>
            <p:nvPicPr>
              <p:cNvPr id="64" name="Ink 63">
                <a:extLst>
                  <a:ext uri="{FF2B5EF4-FFF2-40B4-BE49-F238E27FC236}">
                    <a16:creationId xmlns:a16="http://schemas.microsoft.com/office/drawing/2014/main" id="{DD8A2677-42FF-4B41-A8B6-4E25B9EF2AAD}"/>
                  </a:ext>
                </a:extLst>
              </p:cNvPr>
              <p:cNvPicPr/>
              <p:nvPr/>
            </p:nvPicPr>
            <p:blipFill>
              <a:blip r:embed="rId10"/>
              <a:stretch>
                <a:fillRect/>
              </a:stretch>
            </p:blipFill>
            <p:spPr>
              <a:xfrm>
                <a:off x="4102440" y="2728957"/>
                <a:ext cx="3897000" cy="144214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D601-53E9-4F58-AA0A-DFAA5BA394EE}"/>
              </a:ext>
            </a:extLst>
          </p:cNvPr>
          <p:cNvSpPr>
            <a:spLocks noGrp="1"/>
          </p:cNvSpPr>
          <p:nvPr>
            <p:ph type="title"/>
          </p:nvPr>
        </p:nvSpPr>
        <p:spPr>
          <a:xfrm>
            <a:off x="6781800" y="274638"/>
            <a:ext cx="3429000" cy="1143000"/>
          </a:xfrm>
        </p:spPr>
        <p:style>
          <a:lnRef idx="2">
            <a:schemeClr val="dk1"/>
          </a:lnRef>
          <a:fillRef idx="1">
            <a:schemeClr val="lt1"/>
          </a:fillRef>
          <a:effectRef idx="0">
            <a:schemeClr val="dk1"/>
          </a:effectRef>
          <a:fontRef idx="minor">
            <a:schemeClr val="dk1"/>
          </a:fontRef>
        </p:style>
        <p:txBody>
          <a:bodyPr rtlCol="0">
            <a:normAutofit fontScale="90000"/>
          </a:bodyPr>
          <a:lstStyle/>
          <a:p>
            <a:pPr>
              <a:defRPr/>
            </a:pPr>
            <a:r>
              <a:rPr lang="en-US" b="1" dirty="0"/>
              <a:t>Counting rules for C language</a:t>
            </a:r>
            <a:endParaRPr lang="en-IN" b="1" dirty="0"/>
          </a:p>
        </p:txBody>
      </p:sp>
      <p:sp>
        <p:nvSpPr>
          <p:cNvPr id="48131" name="Content Placeholder 2">
            <a:extLst>
              <a:ext uri="{FF2B5EF4-FFF2-40B4-BE49-F238E27FC236}">
                <a16:creationId xmlns:a16="http://schemas.microsoft.com/office/drawing/2014/main" id="{8D284374-76E0-4ECE-9267-08C1F110F363}"/>
              </a:ext>
            </a:extLst>
          </p:cNvPr>
          <p:cNvSpPr>
            <a:spLocks noGrp="1"/>
          </p:cNvSpPr>
          <p:nvPr>
            <p:ph idx="1"/>
          </p:nvPr>
        </p:nvSpPr>
        <p:spPr>
          <a:xfrm>
            <a:off x="1752600" y="1447800"/>
            <a:ext cx="8763000" cy="5181600"/>
          </a:xfrm>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endParaRPr lang="en-IN" dirty="0"/>
          </a:p>
          <a:p>
            <a:pPr marL="0" indent="0">
              <a:buNone/>
              <a:defRPr/>
            </a:pPr>
            <a:r>
              <a:rPr lang="en-IN" dirty="0"/>
              <a:t>1.Comments are not considered.</a:t>
            </a:r>
          </a:p>
          <a:p>
            <a:pPr marL="0" indent="0">
              <a:buNone/>
              <a:defRPr/>
            </a:pPr>
            <a:r>
              <a:rPr lang="en-US" dirty="0"/>
              <a:t>2. The identifier and function declarations are not considered.</a:t>
            </a:r>
          </a:p>
          <a:p>
            <a:pPr marL="0" indent="0">
              <a:buNone/>
              <a:defRPr/>
            </a:pPr>
            <a:r>
              <a:rPr lang="en-US" dirty="0"/>
              <a:t>3. All the variables and constants are considered operands.</a:t>
            </a:r>
          </a:p>
          <a:p>
            <a:pPr marL="0" indent="0">
              <a:buNone/>
              <a:defRPr/>
            </a:pPr>
            <a:r>
              <a:rPr lang="en-US" dirty="0"/>
              <a:t>4. Global variables used in different modules of the same program are counted as multiple occurrences of the same </a:t>
            </a:r>
            <a:r>
              <a:rPr lang="en-IN" dirty="0"/>
              <a:t>variable.</a:t>
            </a:r>
          </a:p>
          <a:p>
            <a:pPr marL="0" indent="0">
              <a:buNone/>
              <a:defRPr/>
            </a:pPr>
            <a:endParaRPr lang="en-US" dirty="0"/>
          </a:p>
        </p:txBody>
      </p:sp>
      <p:pic>
        <p:nvPicPr>
          <p:cNvPr id="70660" name="Picture 4" descr="Best Private University in Mathura, Uttar Pradesh(UP), India">
            <a:extLst>
              <a:ext uri="{FF2B5EF4-FFF2-40B4-BE49-F238E27FC236}">
                <a16:creationId xmlns:a16="http://schemas.microsoft.com/office/drawing/2014/main" id="{53F9D8AA-BD65-4CD2-BFCA-33715757C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id="{DA587E6A-A019-4B1D-AB70-1320A23F5465}"/>
              </a:ext>
            </a:extLst>
          </p:cNvPr>
          <p:cNvSpPr>
            <a:spLocks noGrp="1"/>
          </p:cNvSpPr>
          <p:nvPr>
            <p:ph idx="1"/>
          </p:nvPr>
        </p:nvSpPr>
        <p:spPr>
          <a:xfrm>
            <a:off x="1822450" y="1600201"/>
            <a:ext cx="8839200" cy="5059363"/>
          </a:xfrm>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r>
              <a:rPr lang="en-US" dirty="0"/>
              <a:t>5.Local variables with the same name in different functions are </a:t>
            </a:r>
            <a:r>
              <a:rPr lang="en-IN" dirty="0"/>
              <a:t>counted as unique operands.</a:t>
            </a:r>
          </a:p>
          <a:p>
            <a:pPr marL="0" indent="0">
              <a:buNone/>
              <a:defRPr/>
            </a:pPr>
            <a:r>
              <a:rPr lang="en-US" dirty="0"/>
              <a:t>6. Functions calls are considered as operators.</a:t>
            </a:r>
          </a:p>
          <a:p>
            <a:pPr marL="0" indent="0" algn="just">
              <a:buNone/>
              <a:defRPr/>
            </a:pPr>
            <a:r>
              <a:rPr lang="en-US" dirty="0"/>
              <a:t>7. All looping statements e.g., do {…} while ( ), while ( ) {…}, for ( ) {…}, all control statements e.g., if ( ) {…}, if ( ) {…} else {…}, etc.</a:t>
            </a:r>
            <a:r>
              <a:rPr lang="en-IN" dirty="0"/>
              <a:t> are considered as operators.</a:t>
            </a:r>
          </a:p>
          <a:p>
            <a:pPr marL="0" indent="0">
              <a:buNone/>
              <a:defRPr/>
            </a:pPr>
            <a:r>
              <a:rPr lang="en-US" dirty="0"/>
              <a:t>8. In control construct switch ( ) {case:…}, switch as well as all the case statements are considered as operators.</a:t>
            </a:r>
          </a:p>
          <a:p>
            <a:pPr marL="0" indent="0">
              <a:buNone/>
              <a:defRPr/>
            </a:pPr>
            <a:endParaRPr lang="en-US" dirty="0"/>
          </a:p>
          <a:p>
            <a:pPr marL="0" indent="0">
              <a:buNone/>
              <a:defRPr/>
            </a:pPr>
            <a:endParaRPr lang="en-US" dirty="0"/>
          </a:p>
          <a:p>
            <a:pPr marL="0" indent="0">
              <a:buNone/>
              <a:defRPr/>
            </a:pPr>
            <a:endParaRPr lang="en-US" dirty="0"/>
          </a:p>
        </p:txBody>
      </p:sp>
      <p:pic>
        <p:nvPicPr>
          <p:cNvPr id="3" name="Picture 4" descr="Best Private University in Mathura, Uttar Pradesh(UP), India">
            <a:extLst>
              <a:ext uri="{FF2B5EF4-FFF2-40B4-BE49-F238E27FC236}">
                <a16:creationId xmlns:a16="http://schemas.microsoft.com/office/drawing/2014/main" id="{C5827350-FA86-4C49-9C40-2A9F93B46E81}"/>
              </a:ext>
            </a:extLst>
          </p:cNvPr>
          <p:cNvPicPr>
            <a:picLocks noChangeAspect="1" noChangeArrowheads="1"/>
          </p:cNvPicPr>
          <p:nvPr/>
        </p:nvPicPr>
        <p:blipFill>
          <a:blip r:embed="rId2"/>
          <a:srcRect/>
          <a:stretch>
            <a:fillRect/>
          </a:stretch>
        </p:blipFill>
        <p:spPr bwMode="auto">
          <a:xfrm>
            <a:off x="1524000" y="23813"/>
            <a:ext cx="3962400" cy="1333500"/>
          </a:xfrm>
          <a:prstGeom prst="rect">
            <a:avLst/>
          </a:prstGeom>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25285-1949-4BF4-A9D5-A6B7C463B60F}"/>
              </a:ext>
            </a:extLst>
          </p:cNvPr>
          <p:cNvSpPr>
            <a:spLocks noGrp="1"/>
          </p:cNvSpPr>
          <p:nvPr>
            <p:ph idx="1"/>
          </p:nvPr>
        </p:nvSpPr>
        <p:spPr>
          <a:xfrm>
            <a:off x="1752600" y="1600200"/>
            <a:ext cx="8915400" cy="5029200"/>
          </a:xfrm>
        </p:spPr>
        <p:style>
          <a:lnRef idx="2">
            <a:schemeClr val="dk1"/>
          </a:lnRef>
          <a:fillRef idx="1">
            <a:schemeClr val="lt1"/>
          </a:fillRef>
          <a:effectRef idx="0">
            <a:schemeClr val="dk1"/>
          </a:effectRef>
          <a:fontRef idx="minor">
            <a:schemeClr val="dk1"/>
          </a:fontRef>
        </p:style>
        <p:txBody>
          <a:bodyPr rtlCol="0">
            <a:normAutofit fontScale="92500" lnSpcReduction="10000"/>
          </a:bodyPr>
          <a:lstStyle/>
          <a:p>
            <a:pPr marL="0" indent="0">
              <a:buNone/>
              <a:defRPr/>
            </a:pPr>
            <a:r>
              <a:rPr lang="en-US" dirty="0"/>
              <a:t>The reserve words like return, default, continue, break, </a:t>
            </a:r>
            <a:r>
              <a:rPr lang="en-US" dirty="0" err="1"/>
              <a:t>sizeof</a:t>
            </a:r>
            <a:r>
              <a:rPr lang="en-US" dirty="0"/>
              <a:t>, etc., are considered as operators.</a:t>
            </a:r>
          </a:p>
          <a:p>
            <a:pPr marL="0" indent="0">
              <a:buNone/>
              <a:defRPr/>
            </a:pPr>
            <a:endParaRPr lang="en-US" dirty="0"/>
          </a:p>
          <a:p>
            <a:pPr marL="0" indent="0">
              <a:buNone/>
              <a:defRPr/>
            </a:pPr>
            <a:r>
              <a:rPr lang="en-US" dirty="0"/>
              <a:t>10. All the brackets, commas, and terminators are considered as </a:t>
            </a:r>
            <a:r>
              <a:rPr lang="en-IN" dirty="0"/>
              <a:t>operators.</a:t>
            </a:r>
          </a:p>
          <a:p>
            <a:pPr marL="0" indent="0">
              <a:buNone/>
              <a:defRPr/>
            </a:pPr>
            <a:endParaRPr lang="en-IN" dirty="0"/>
          </a:p>
          <a:p>
            <a:pPr marL="0" indent="0">
              <a:buNone/>
              <a:defRPr/>
            </a:pPr>
            <a:r>
              <a:rPr lang="en-US" dirty="0"/>
              <a:t>11.GOTO is counted as an operator and the label is counted as </a:t>
            </a:r>
            <a:r>
              <a:rPr lang="en-IN" dirty="0"/>
              <a:t>an operand.</a:t>
            </a:r>
          </a:p>
          <a:p>
            <a:pPr marL="0" indent="0">
              <a:buNone/>
              <a:defRPr/>
            </a:pPr>
            <a:endParaRPr lang="en-US" dirty="0"/>
          </a:p>
          <a:p>
            <a:pPr marL="0" indent="0">
              <a:buNone/>
              <a:defRPr/>
            </a:pPr>
            <a:r>
              <a:rPr lang="en-US" dirty="0"/>
              <a:t>12. The unary and binary occurrence of “+” and “-” are dealt separately. Similarly “*” (multiplication operator) are dealt with </a:t>
            </a:r>
            <a:r>
              <a:rPr lang="en-IN" dirty="0"/>
              <a:t>separately.</a:t>
            </a:r>
            <a:endParaRPr lang="en-US" dirty="0"/>
          </a:p>
          <a:p>
            <a:pPr marL="0" indent="0">
              <a:buNone/>
              <a:defRPr/>
            </a:pPr>
            <a:endParaRPr lang="en-US" dirty="0"/>
          </a:p>
          <a:p>
            <a:pPr marL="0" indent="0">
              <a:buNone/>
              <a:defRPr/>
            </a:pPr>
            <a:endParaRPr lang="en-US" dirty="0"/>
          </a:p>
        </p:txBody>
      </p:sp>
      <p:pic>
        <p:nvPicPr>
          <p:cNvPr id="72707" name="Picture 4" descr="Best Private University in Mathura, Uttar Pradesh(UP), India">
            <a:extLst>
              <a:ext uri="{FF2B5EF4-FFF2-40B4-BE49-F238E27FC236}">
                <a16:creationId xmlns:a16="http://schemas.microsoft.com/office/drawing/2014/main" id="{3A18A4CE-5C06-4E70-A776-E55FE0486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12426-5764-40C9-BDBF-6C0A72BBDDE3}"/>
              </a:ext>
            </a:extLst>
          </p:cNvPr>
          <p:cNvSpPr>
            <a:spLocks noGrp="1"/>
          </p:cNvSpPr>
          <p:nvPr>
            <p:ph idx="1"/>
          </p:nvPr>
        </p:nvSpPr>
        <p:spPr>
          <a:xfrm>
            <a:off x="5943600" y="20638"/>
            <a:ext cx="4648200" cy="2036762"/>
          </a:xfrm>
        </p:spPr>
        <p:style>
          <a:lnRef idx="2">
            <a:schemeClr val="accent1">
              <a:shade val="50000"/>
            </a:schemeClr>
          </a:lnRef>
          <a:fillRef idx="1">
            <a:schemeClr val="accent1"/>
          </a:fillRef>
          <a:effectRef idx="0">
            <a:schemeClr val="accent1"/>
          </a:effectRef>
          <a:fontRef idx="minor">
            <a:schemeClr val="lt1"/>
          </a:fontRef>
        </p:style>
        <p:txBody>
          <a:bodyPr rtlCol="0">
            <a:normAutofit fontScale="92500" lnSpcReduction="20000"/>
          </a:bodyPr>
          <a:lstStyle/>
          <a:p>
            <a:pPr marL="0" indent="0" algn="just">
              <a:buNone/>
              <a:defRPr/>
            </a:pPr>
            <a:r>
              <a:rPr lang="en-US" dirty="0"/>
              <a:t>Ex. We may define a class “car” and each object that represent a car becomes an instance of this class. In this class “car”, </a:t>
            </a:r>
            <a:r>
              <a:rPr lang="en-US" dirty="0" err="1"/>
              <a:t>Indica</a:t>
            </a:r>
            <a:r>
              <a:rPr lang="en-US" dirty="0"/>
              <a:t>, </a:t>
            </a:r>
            <a:r>
              <a:rPr lang="en-US" dirty="0" err="1"/>
              <a:t>Santro</a:t>
            </a:r>
            <a:r>
              <a:rPr lang="en-US" dirty="0"/>
              <a:t>, </a:t>
            </a:r>
            <a:r>
              <a:rPr lang="en-US" dirty="0" err="1"/>
              <a:t>Maruti</a:t>
            </a:r>
            <a:r>
              <a:rPr lang="en-US" dirty="0"/>
              <a:t>, Indigo are instances of this class as shown in fig</a:t>
            </a:r>
            <a:endParaRPr lang="en-IN" dirty="0"/>
          </a:p>
          <a:p>
            <a:pPr>
              <a:defRPr/>
            </a:pPr>
            <a:endParaRPr lang="en-US" dirty="0"/>
          </a:p>
          <a:p>
            <a:pPr>
              <a:defRPr/>
            </a:pPr>
            <a:endParaRPr lang="en-US" dirty="0"/>
          </a:p>
        </p:txBody>
      </p:sp>
      <p:pic>
        <p:nvPicPr>
          <p:cNvPr id="9219" name="Picture 2">
            <a:extLst>
              <a:ext uri="{FF2B5EF4-FFF2-40B4-BE49-F238E27FC236}">
                <a16:creationId xmlns:a16="http://schemas.microsoft.com/office/drawing/2014/main" id="{E7103AA7-FD5A-4FE8-A2BF-6B87F8446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91440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2" descr="Best Private University in Mathura, Uttar Pradesh(UP), India">
            <a:extLst>
              <a:ext uri="{FF2B5EF4-FFF2-40B4-BE49-F238E27FC236}">
                <a16:creationId xmlns:a16="http://schemas.microsoft.com/office/drawing/2014/main" id="{F59B620D-1927-4AFB-8823-D400C1572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4C1654-5FE2-416F-813E-3F8143ACED71}"/>
              </a:ext>
            </a:extLst>
          </p:cNvPr>
          <p:cNvSpPr>
            <a:spLocks noGrp="1"/>
          </p:cNvSpPr>
          <p:nvPr>
            <p:ph idx="1"/>
          </p:nvPr>
        </p:nvSpPr>
        <p:spPr>
          <a:xfrm>
            <a:off x="1752600" y="1524001"/>
            <a:ext cx="8763000" cy="4602163"/>
          </a:xfrm>
        </p:spPr>
        <p:style>
          <a:lnRef idx="2">
            <a:schemeClr val="dk1"/>
          </a:lnRef>
          <a:fillRef idx="1">
            <a:schemeClr val="lt1"/>
          </a:fillRef>
          <a:effectRef idx="0">
            <a:schemeClr val="dk1"/>
          </a:effectRef>
          <a:fontRef idx="minor">
            <a:schemeClr val="dk1"/>
          </a:fontRef>
        </p:style>
        <p:txBody>
          <a:bodyPr rtlCol="0">
            <a:normAutofit fontScale="92500"/>
          </a:bodyPr>
          <a:lstStyle/>
          <a:p>
            <a:pPr marL="0" indent="0" algn="just">
              <a:buNone/>
              <a:defRPr/>
            </a:pPr>
            <a:r>
              <a:rPr lang="en-US" dirty="0"/>
              <a:t>13.In the array variables such as “array-name [index]” “</a:t>
            </a:r>
            <a:r>
              <a:rPr lang="en-US" dirty="0" err="1"/>
              <a:t>arrayname</a:t>
            </a:r>
            <a:r>
              <a:rPr lang="en-US" dirty="0"/>
              <a:t>” and “index” are considered as operands and [ ] is </a:t>
            </a:r>
            <a:r>
              <a:rPr lang="en-IN" dirty="0"/>
              <a:t>considered as operator.</a:t>
            </a:r>
          </a:p>
          <a:p>
            <a:pPr marL="0" indent="0" algn="just">
              <a:buNone/>
              <a:defRPr/>
            </a:pPr>
            <a:endParaRPr lang="en-IN" dirty="0"/>
          </a:p>
          <a:p>
            <a:pPr marL="0" indent="0" algn="just">
              <a:buNone/>
              <a:defRPr/>
            </a:pPr>
            <a:r>
              <a:rPr lang="en-US" dirty="0"/>
              <a:t>14. In the structure variables such as “</a:t>
            </a:r>
            <a:r>
              <a:rPr lang="en-US" dirty="0" err="1"/>
              <a:t>struct</a:t>
            </a:r>
            <a:r>
              <a:rPr lang="en-US" dirty="0"/>
              <a:t>-name, member-name” or “</a:t>
            </a:r>
            <a:r>
              <a:rPr lang="en-US" dirty="0" err="1"/>
              <a:t>struct</a:t>
            </a:r>
            <a:r>
              <a:rPr lang="en-US" dirty="0"/>
              <a:t>-name -&gt; member-name”, </a:t>
            </a:r>
            <a:r>
              <a:rPr lang="en-US" dirty="0" err="1"/>
              <a:t>struct</a:t>
            </a:r>
            <a:r>
              <a:rPr lang="en-US" dirty="0"/>
              <a:t>-name, member-name are taken as operands and ‘.’, ‘-&gt;’ are taken as operators. Some names of member elements in different structure variables are </a:t>
            </a:r>
            <a:r>
              <a:rPr lang="en-IN" dirty="0"/>
              <a:t>counted as unique operands.</a:t>
            </a:r>
          </a:p>
          <a:p>
            <a:pPr marL="0" indent="0">
              <a:buNone/>
              <a:defRPr/>
            </a:pPr>
            <a:endParaRPr lang="en-IN" dirty="0"/>
          </a:p>
          <a:p>
            <a:pPr marL="0" indent="0">
              <a:buNone/>
              <a:defRPr/>
            </a:pPr>
            <a:r>
              <a:rPr lang="en-US" dirty="0"/>
              <a:t>15. All the hash directive are ignored.</a:t>
            </a:r>
          </a:p>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p:txBody>
      </p:sp>
      <p:pic>
        <p:nvPicPr>
          <p:cNvPr id="73731" name="Picture 4" descr="Best Private University in Mathura, Uttar Pradesh(UP), India">
            <a:extLst>
              <a:ext uri="{FF2B5EF4-FFF2-40B4-BE49-F238E27FC236}">
                <a16:creationId xmlns:a16="http://schemas.microsoft.com/office/drawing/2014/main" id="{59BB0599-04A6-432F-A2FB-6BF808F79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6B39-4F24-4EE4-A7AD-BD9540B39AAF}"/>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rtlCol="0"/>
          <a:lstStyle/>
          <a:p>
            <a:pPr>
              <a:defRPr/>
            </a:pPr>
            <a:r>
              <a:rPr lang="en-US" b="1" dirty="0"/>
              <a:t>Problem-1</a:t>
            </a:r>
            <a:endParaRPr lang="en-IN" b="1" dirty="0"/>
          </a:p>
        </p:txBody>
      </p:sp>
      <p:sp>
        <p:nvSpPr>
          <p:cNvPr id="3" name="Content Placeholder 2">
            <a:extLst>
              <a:ext uri="{FF2B5EF4-FFF2-40B4-BE49-F238E27FC236}">
                <a16:creationId xmlns:a16="http://schemas.microsoft.com/office/drawing/2014/main" id="{0C2B74CC-1E31-4584-9274-D06D4BCEEE59}"/>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rtlCol="0">
            <a:normAutofit/>
          </a:bodyPr>
          <a:lstStyle/>
          <a:p>
            <a:pPr marL="0" indent="0">
              <a:buNone/>
              <a:defRPr/>
            </a:pPr>
            <a:r>
              <a:rPr lang="en-US" dirty="0"/>
              <a:t>Consider the sorting program as mentioned below. List out the operators and operands and also calculate the values of software science measures like</a:t>
            </a:r>
          </a:p>
          <a:p>
            <a:pPr marL="0" indent="0">
              <a:buNone/>
              <a:defRPr/>
            </a:pPr>
            <a:endParaRPr lang="en-IN" dirty="0"/>
          </a:p>
          <a:p>
            <a:pPr marL="0" indent="0">
              <a:buNone/>
              <a:defRPr/>
            </a:pPr>
            <a:endParaRPr lang="en-US" dirty="0"/>
          </a:p>
          <a:p>
            <a:pPr marL="0" indent="0">
              <a:buNone/>
              <a:defRPr/>
            </a:pPr>
            <a:endParaRPr lang="en-US" dirty="0"/>
          </a:p>
        </p:txBody>
      </p:sp>
      <mc:AlternateContent xmlns:mc="http://schemas.openxmlformats.org/markup-compatibility/2006" xmlns:p14="http://schemas.microsoft.com/office/powerpoint/2010/main">
        <mc:Choice Requires="p14">
          <p:contentPart p14:bwMode="auto" r:id="rId2">
            <p14:nvContentPartPr>
              <p14:cNvPr id="40" name="Ink 39">
                <a:extLst>
                  <a:ext uri="{FF2B5EF4-FFF2-40B4-BE49-F238E27FC236}">
                    <a16:creationId xmlns:a16="http://schemas.microsoft.com/office/drawing/2014/main" id="{F672025F-07DE-4213-A4F1-A3907A8002F4}"/>
                  </a:ext>
                </a:extLst>
              </p14:cNvPr>
              <p14:cNvContentPartPr/>
              <p14:nvPr/>
            </p14:nvContentPartPr>
            <p14:xfrm>
              <a:off x="2854047" y="3311182"/>
              <a:ext cx="3229200" cy="928800"/>
            </p14:xfrm>
          </p:contentPart>
        </mc:Choice>
        <mc:Fallback xmlns="">
          <p:pic>
            <p:nvPicPr>
              <p:cNvPr id="40" name="Ink 39">
                <a:extLst>
                  <a:ext uri="{FF2B5EF4-FFF2-40B4-BE49-F238E27FC236}">
                    <a16:creationId xmlns:a16="http://schemas.microsoft.com/office/drawing/2014/main" id="{F672025F-07DE-4213-A4F1-A3907A8002F4}"/>
                  </a:ext>
                </a:extLst>
              </p:cNvPr>
              <p:cNvPicPr/>
              <p:nvPr/>
            </p:nvPicPr>
            <p:blipFill>
              <a:blip r:embed="rId3"/>
              <a:stretch>
                <a:fillRect/>
              </a:stretch>
            </p:blipFill>
            <p:spPr>
              <a:xfrm>
                <a:off x="2837127" y="3294262"/>
                <a:ext cx="326232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A3157E1E-5B25-4A19-A8BC-F23F7C3AF451}"/>
                  </a:ext>
                </a:extLst>
              </p14:cNvPr>
              <p14:cNvContentPartPr/>
              <p14:nvPr/>
            </p14:nvContentPartPr>
            <p14:xfrm>
              <a:off x="5541807" y="3186622"/>
              <a:ext cx="526680" cy="970200"/>
            </p14:xfrm>
          </p:contentPart>
        </mc:Choice>
        <mc:Fallback xmlns="">
          <p:pic>
            <p:nvPicPr>
              <p:cNvPr id="49" name="Ink 48">
                <a:extLst>
                  <a:ext uri="{FF2B5EF4-FFF2-40B4-BE49-F238E27FC236}">
                    <a16:creationId xmlns:a16="http://schemas.microsoft.com/office/drawing/2014/main" id="{A3157E1E-5B25-4A19-A8BC-F23F7C3AF451}"/>
                  </a:ext>
                </a:extLst>
              </p:cNvPr>
              <p:cNvPicPr/>
              <p:nvPr/>
            </p:nvPicPr>
            <p:blipFill>
              <a:blip r:embed="rId5"/>
              <a:stretch>
                <a:fillRect/>
              </a:stretch>
            </p:blipFill>
            <p:spPr>
              <a:xfrm>
                <a:off x="5524887" y="3169702"/>
                <a:ext cx="55980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C537B771-36D1-4501-80B9-975D9494C7CC}"/>
                  </a:ext>
                </a:extLst>
              </p14:cNvPr>
              <p14:cNvContentPartPr/>
              <p14:nvPr/>
            </p14:nvContentPartPr>
            <p14:xfrm>
              <a:off x="3754047" y="3352942"/>
              <a:ext cx="430560" cy="734400"/>
            </p14:xfrm>
          </p:contentPart>
        </mc:Choice>
        <mc:Fallback xmlns="">
          <p:pic>
            <p:nvPicPr>
              <p:cNvPr id="50" name="Ink 49">
                <a:extLst>
                  <a:ext uri="{FF2B5EF4-FFF2-40B4-BE49-F238E27FC236}">
                    <a16:creationId xmlns:a16="http://schemas.microsoft.com/office/drawing/2014/main" id="{C537B771-36D1-4501-80B9-975D9494C7CC}"/>
                  </a:ext>
                </a:extLst>
              </p:cNvPr>
              <p:cNvPicPr/>
              <p:nvPr/>
            </p:nvPicPr>
            <p:blipFill>
              <a:blip r:embed="rId7"/>
              <a:stretch>
                <a:fillRect/>
              </a:stretch>
            </p:blipFill>
            <p:spPr>
              <a:xfrm>
                <a:off x="3737127" y="3336022"/>
                <a:ext cx="46368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a:extLst>
                  <a:ext uri="{FF2B5EF4-FFF2-40B4-BE49-F238E27FC236}">
                    <a16:creationId xmlns:a16="http://schemas.microsoft.com/office/drawing/2014/main" id="{D914313B-911D-474D-B61D-A52EA910C7EC}"/>
                  </a:ext>
                </a:extLst>
              </p14:cNvPr>
              <p14:cNvContentPartPr/>
              <p14:nvPr/>
            </p14:nvContentPartPr>
            <p14:xfrm>
              <a:off x="3740727" y="3325222"/>
              <a:ext cx="429840" cy="762120"/>
            </p14:xfrm>
          </p:contentPart>
        </mc:Choice>
        <mc:Fallback xmlns="">
          <p:pic>
            <p:nvPicPr>
              <p:cNvPr id="51" name="Ink 50">
                <a:extLst>
                  <a:ext uri="{FF2B5EF4-FFF2-40B4-BE49-F238E27FC236}">
                    <a16:creationId xmlns:a16="http://schemas.microsoft.com/office/drawing/2014/main" id="{D914313B-911D-474D-B61D-A52EA910C7EC}"/>
                  </a:ext>
                </a:extLst>
              </p:cNvPr>
              <p:cNvPicPr/>
              <p:nvPr/>
            </p:nvPicPr>
            <p:blipFill>
              <a:blip r:embed="rId9"/>
              <a:stretch>
                <a:fillRect/>
              </a:stretch>
            </p:blipFill>
            <p:spPr>
              <a:xfrm>
                <a:off x="3723807" y="3308302"/>
                <a:ext cx="46296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5FB3493B-09F1-4857-8D5C-18D18B198AF8}"/>
                  </a:ext>
                </a:extLst>
              </p14:cNvPr>
              <p14:cNvContentPartPr/>
              <p14:nvPr/>
            </p14:nvContentPartPr>
            <p14:xfrm>
              <a:off x="3117207" y="3297502"/>
              <a:ext cx="349560" cy="803880"/>
            </p14:xfrm>
          </p:contentPart>
        </mc:Choice>
        <mc:Fallback xmlns="">
          <p:pic>
            <p:nvPicPr>
              <p:cNvPr id="52" name="Ink 51">
                <a:extLst>
                  <a:ext uri="{FF2B5EF4-FFF2-40B4-BE49-F238E27FC236}">
                    <a16:creationId xmlns:a16="http://schemas.microsoft.com/office/drawing/2014/main" id="{5FB3493B-09F1-4857-8D5C-18D18B198AF8}"/>
                  </a:ext>
                </a:extLst>
              </p:cNvPr>
              <p:cNvPicPr/>
              <p:nvPr/>
            </p:nvPicPr>
            <p:blipFill>
              <a:blip r:embed="rId11"/>
              <a:stretch>
                <a:fillRect/>
              </a:stretch>
            </p:blipFill>
            <p:spPr>
              <a:xfrm>
                <a:off x="3100287" y="3280582"/>
                <a:ext cx="382680" cy="83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9DADDB41-8836-4B65-84D3-7717A31D3C6B}"/>
                  </a:ext>
                </a:extLst>
              </p14:cNvPr>
              <p14:cNvContentPartPr/>
              <p14:nvPr/>
            </p14:nvContentPartPr>
            <p14:xfrm>
              <a:off x="2216847" y="3422062"/>
              <a:ext cx="613440" cy="734760"/>
            </p14:xfrm>
          </p:contentPart>
        </mc:Choice>
        <mc:Fallback xmlns="">
          <p:pic>
            <p:nvPicPr>
              <p:cNvPr id="54" name="Ink 53">
                <a:extLst>
                  <a:ext uri="{FF2B5EF4-FFF2-40B4-BE49-F238E27FC236}">
                    <a16:creationId xmlns:a16="http://schemas.microsoft.com/office/drawing/2014/main" id="{9DADDB41-8836-4B65-84D3-7717A31D3C6B}"/>
                  </a:ext>
                </a:extLst>
              </p:cNvPr>
              <p:cNvPicPr/>
              <p:nvPr/>
            </p:nvPicPr>
            <p:blipFill>
              <a:blip r:embed="rId13"/>
              <a:stretch>
                <a:fillRect/>
              </a:stretch>
            </p:blipFill>
            <p:spPr>
              <a:xfrm>
                <a:off x="2199927" y="3405142"/>
                <a:ext cx="646560" cy="767880"/>
              </a:xfrm>
              <a:prstGeom prst="rect">
                <a:avLst/>
              </a:prstGeom>
            </p:spPr>
          </p:pic>
        </mc:Fallback>
      </mc:AlternateContent>
      <p:pic>
        <p:nvPicPr>
          <p:cNvPr id="74762" name="Picture 4" descr="Best Private University in Mathura, Uttar Pradesh(UP), India">
            <a:extLst>
              <a:ext uri="{FF2B5EF4-FFF2-40B4-BE49-F238E27FC236}">
                <a16:creationId xmlns:a16="http://schemas.microsoft.com/office/drawing/2014/main" id="{713A49F1-F6D5-4BF3-B554-C426362D2E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D54220F-D70C-4CAD-BC9A-726BDEDD84C6}"/>
              </a:ext>
            </a:extLst>
          </p:cNvPr>
          <p:cNvGraphicFramePr>
            <a:graphicFrameLocks noGrp="1"/>
          </p:cNvGraphicFramePr>
          <p:nvPr>
            <p:ph idx="1"/>
          </p:nvPr>
        </p:nvGraphicFramePr>
        <p:xfrm>
          <a:off x="1524000" y="0"/>
          <a:ext cx="9144000" cy="702945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439341">
                <a:tc>
                  <a:txBody>
                    <a:bodyPr/>
                    <a:lstStyle/>
                    <a:p>
                      <a:pPr algn="l" fontAlgn="base"/>
                      <a:r>
                        <a:rPr lang="en-IN" sz="1800" b="0">
                          <a:effectLst/>
                          <a:latin typeface="Times New Roman" panose="02020603050405020304" pitchFamily="18" charset="0"/>
                          <a:cs typeface="Times New Roman" panose="02020603050405020304" pitchFamily="18" charset="0"/>
                        </a:rPr>
                        <a:t>operators</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occurrences</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operands</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occurrences</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0"/>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int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4</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sort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1</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1"/>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dirty="0">
                          <a:effectLst/>
                          <a:latin typeface="Times New Roman" panose="02020603050405020304" pitchFamily="18" charset="0"/>
                          <a:cs typeface="Times New Roman" panose="02020603050405020304" pitchFamily="18" charset="0"/>
                        </a:rPr>
                        <a:t>5</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x</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7</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2"/>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4</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n</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3</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3"/>
                  </a:ext>
                </a:extLst>
              </a:tr>
              <a:tr h="439341">
                <a:tc>
                  <a:txBody>
                    <a:bodyPr/>
                    <a:lstStyle/>
                    <a:p>
                      <a:pPr algn="l" fontAlgn="base"/>
                      <a:r>
                        <a:rPr lang="en-IN" sz="1800" b="0" dirty="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dirty="0">
                          <a:effectLst/>
                          <a:latin typeface="Times New Roman" panose="02020603050405020304" pitchFamily="18" charset="0"/>
                          <a:cs typeface="Times New Roman" panose="02020603050405020304" pitchFamily="18" charset="0"/>
                        </a:rPr>
                        <a:t>7</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i</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8</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4"/>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if</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j</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7</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5"/>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&lt;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save</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3</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6"/>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11</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im1</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3</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7"/>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for</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8"/>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6</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1</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3</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09"/>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1</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0</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1</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0"/>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&lt;=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1"/>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2"/>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return</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2</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3"/>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3</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4"/>
                  </a:ext>
                </a:extLst>
              </a:tr>
              <a:tr h="439341">
                <a:tc>
                  <a:txBody>
                    <a:bodyPr/>
                    <a:lstStyle/>
                    <a:p>
                      <a:pPr algn="l" fontAlgn="base"/>
                      <a:r>
                        <a:rPr lang="en-IN" sz="1800" b="0">
                          <a:effectLst/>
                          <a:latin typeface="Times New Roman" panose="02020603050405020304" pitchFamily="18" charset="0"/>
                          <a:cs typeface="Times New Roman" panose="02020603050405020304" pitchFamily="18" charset="0"/>
                        </a:rPr>
                        <a:t>n1=14</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N1=53</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a:effectLst/>
                          <a:latin typeface="Times New Roman" panose="02020603050405020304" pitchFamily="18" charset="0"/>
                          <a:cs typeface="Times New Roman" panose="02020603050405020304" pitchFamily="18" charset="0"/>
                        </a:rPr>
                        <a:t>n2=10</a:t>
                      </a:r>
                    </a:p>
                  </a:txBody>
                  <a:tcPr marL="58932" marR="58932" marT="82507" marB="82507" anchor="ctr">
                    <a:lnL>
                      <a:noFill/>
                    </a:lnL>
                    <a:lnR>
                      <a:noFill/>
                    </a:lnR>
                    <a:lnT>
                      <a:noFill/>
                    </a:lnT>
                    <a:lnB>
                      <a:noFill/>
                    </a:lnB>
                    <a:solidFill>
                      <a:srgbClr val="FFFFFF"/>
                    </a:solidFill>
                  </a:tcPr>
                </a:tc>
                <a:tc>
                  <a:txBody>
                    <a:bodyPr/>
                    <a:lstStyle/>
                    <a:p>
                      <a:pPr algn="l" fontAlgn="base"/>
                      <a:r>
                        <a:rPr lang="en-IN" sz="1800" b="0" dirty="0">
                          <a:effectLst/>
                          <a:latin typeface="Times New Roman" panose="02020603050405020304" pitchFamily="18" charset="0"/>
                          <a:cs typeface="Times New Roman" panose="02020603050405020304" pitchFamily="18" charset="0"/>
                        </a:rPr>
                        <a:t>N2=38</a:t>
                      </a:r>
                    </a:p>
                  </a:txBody>
                  <a:tcPr marL="58932" marR="58932" marT="82507" marB="82507" anchor="ctr">
                    <a:lnL>
                      <a:noFill/>
                    </a:lnL>
                    <a:lnR>
                      <a:noFill/>
                    </a:lnR>
                    <a:lnT>
                      <a:noFill/>
                    </a:lnT>
                    <a:lnB>
                      <a:noFill/>
                    </a:lnB>
                    <a:solidFill>
                      <a:srgbClr val="FFFFFF"/>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4884-0D38-4CB8-9FAD-C8712D1D4D1E}"/>
              </a:ext>
            </a:extLst>
          </p:cNvPr>
          <p:cNvSpPr>
            <a:spLocks noGrp="1"/>
          </p:cNvSpPr>
          <p:nvPr>
            <p:ph type="title"/>
          </p:nvPr>
        </p:nvSpPr>
        <p:spPr>
          <a:xfrm>
            <a:off x="6172200" y="0"/>
            <a:ext cx="4038600" cy="914400"/>
          </a:xfrm>
        </p:spPr>
        <p:style>
          <a:lnRef idx="2">
            <a:schemeClr val="dk1"/>
          </a:lnRef>
          <a:fillRef idx="1">
            <a:schemeClr val="lt1"/>
          </a:fillRef>
          <a:effectRef idx="0">
            <a:schemeClr val="dk1"/>
          </a:effectRef>
          <a:fontRef idx="minor">
            <a:schemeClr val="dk1"/>
          </a:fontRef>
        </p:style>
        <p:txBody>
          <a:bodyPr rtlCol="0"/>
          <a:lstStyle/>
          <a:p>
            <a:pPr>
              <a:defRPr/>
            </a:pPr>
            <a:r>
              <a:rPr lang="en-US" sz="2400" b="1" dirty="0"/>
              <a:t>List of Operands &amp; Operators</a:t>
            </a:r>
            <a:endParaRPr lang="en-IN" sz="2400" b="1" dirty="0"/>
          </a:p>
        </p:txBody>
      </p:sp>
      <p:graphicFrame>
        <p:nvGraphicFramePr>
          <p:cNvPr id="4" name="Content Placeholder 3">
            <a:extLst>
              <a:ext uri="{FF2B5EF4-FFF2-40B4-BE49-F238E27FC236}">
                <a16:creationId xmlns:a16="http://schemas.microsoft.com/office/drawing/2014/main" id="{B7306D64-C4E5-4794-8974-4A07DA73BA07}"/>
              </a:ext>
            </a:extLst>
          </p:cNvPr>
          <p:cNvGraphicFramePr>
            <a:graphicFrameLocks noGrp="1"/>
          </p:cNvGraphicFramePr>
          <p:nvPr>
            <p:ph idx="1"/>
          </p:nvPr>
        </p:nvGraphicFramePr>
        <p:xfrm>
          <a:off x="2133600" y="838200"/>
          <a:ext cx="8305800" cy="5851776"/>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365720">
                <a:tc>
                  <a:txBody>
                    <a:bodyPr/>
                    <a:lstStyle/>
                    <a:p>
                      <a:r>
                        <a:rPr lang="en-US" sz="1800" dirty="0">
                          <a:latin typeface="Times New Roman" pitchFamily="18" charset="0"/>
                          <a:cs typeface="Times New Roman" pitchFamily="18" charset="0"/>
                        </a:rPr>
                        <a:t>Operators</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Occurrence</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Operands</a:t>
                      </a:r>
                      <a:endParaRPr lang="en-IN" sz="1800" dirty="0">
                        <a:latin typeface="Times New Roman" pitchFamily="18" charset="0"/>
                        <a:cs typeface="Times New Roman" pitchFamily="18" charset="0"/>
                      </a:endParaRPr>
                    </a:p>
                  </a:txBody>
                  <a:tcPr marT="45708" marB="45708"/>
                </a:tc>
                <a:tc>
                  <a:txBody>
                    <a:bodyPr/>
                    <a:lstStyle/>
                    <a:p>
                      <a:r>
                        <a:rPr lang="en-US" sz="1600" dirty="0">
                          <a:latin typeface="Times New Roman" pitchFamily="18" charset="0"/>
                          <a:cs typeface="Times New Roman" pitchFamily="18" charset="0"/>
                        </a:rPr>
                        <a:t>Occurrence</a:t>
                      </a:r>
                      <a:endParaRPr lang="en-IN" sz="16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0"/>
                  </a:ext>
                </a:extLst>
              </a:tr>
              <a:tr h="365720">
                <a:tc>
                  <a:txBody>
                    <a:bodyPr/>
                    <a:lstStyle/>
                    <a:p>
                      <a:r>
                        <a:rPr lang="en-US" sz="1800" dirty="0" err="1">
                          <a:latin typeface="Times New Roman" pitchFamily="18" charset="0"/>
                          <a:cs typeface="Times New Roman" pitchFamily="18" charset="0"/>
                        </a:rPr>
                        <a:t>Int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4</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SORT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1"/>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5</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x</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7</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2"/>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4</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n</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3"/>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7</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i</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8</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4"/>
                  </a:ext>
                </a:extLst>
              </a:tr>
              <a:tr h="365720">
                <a:tc>
                  <a:txBody>
                    <a:bodyPr/>
                    <a:lstStyle/>
                    <a:p>
                      <a:r>
                        <a:rPr lang="en-US" sz="1800" dirty="0">
                          <a:latin typeface="Times New Roman" pitchFamily="18" charset="0"/>
                          <a:cs typeface="Times New Roman" pitchFamily="18" charset="0"/>
                        </a:rPr>
                        <a:t>If</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j</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7</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5"/>
                  </a:ext>
                </a:extLst>
              </a:tr>
              <a:tr h="365720">
                <a:tc>
                  <a:txBody>
                    <a:bodyPr/>
                    <a:lstStyle/>
                    <a:p>
                      <a:r>
                        <a:rPr lang="en-US" sz="1800" dirty="0">
                          <a:latin typeface="Times New Roman" pitchFamily="18" charset="0"/>
                          <a:cs typeface="Times New Roman" pitchFamily="18" charset="0"/>
                        </a:rPr>
                        <a:t>&lt;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save</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6"/>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11</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im1</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7"/>
                  </a:ext>
                </a:extLst>
              </a:tr>
              <a:tr h="365720">
                <a:tc>
                  <a:txBody>
                    <a:bodyPr/>
                    <a:lstStyle/>
                    <a:p>
                      <a:r>
                        <a:rPr lang="en-US" sz="1800" dirty="0">
                          <a:latin typeface="Times New Roman" pitchFamily="18" charset="0"/>
                          <a:cs typeface="Times New Roman" pitchFamily="18" charset="0"/>
                        </a:rPr>
                        <a:t>for</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8"/>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6</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09"/>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0"/>
                  </a:ext>
                </a:extLst>
              </a:tr>
              <a:tr h="365720">
                <a:tc>
                  <a:txBody>
                    <a:bodyPr/>
                    <a:lstStyle/>
                    <a:p>
                      <a:r>
                        <a:rPr lang="en-US" sz="1800" dirty="0">
                          <a:latin typeface="Times New Roman" pitchFamily="18" charset="0"/>
                          <a:cs typeface="Times New Roman" pitchFamily="18" charset="0"/>
                        </a:rPr>
                        <a:t>&lt;=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1"/>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2"/>
                  </a:ext>
                </a:extLst>
              </a:tr>
              <a:tr h="365720">
                <a:tc>
                  <a:txBody>
                    <a:bodyPr/>
                    <a:lstStyle/>
                    <a:p>
                      <a:r>
                        <a:rPr lang="en-US" sz="1800" dirty="0">
                          <a:latin typeface="Times New Roman" pitchFamily="18" charset="0"/>
                          <a:cs typeface="Times New Roman" pitchFamily="18" charset="0"/>
                        </a:rPr>
                        <a:t>return</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3"/>
                  </a:ext>
                </a:extLst>
              </a:tr>
              <a:tr h="365720">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tc>
                  <a:txBody>
                    <a:bodyPr/>
                    <a:lstStyle/>
                    <a:p>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4"/>
                  </a:ext>
                </a:extLst>
              </a:tr>
              <a:tr h="365720">
                <a:tc>
                  <a:txBody>
                    <a:bodyPr/>
                    <a:lstStyle/>
                    <a:p>
                      <a:endParaRPr lang="en-IN" sz="1800" dirty="0">
                        <a:latin typeface="Times New Roman" pitchFamily="18" charset="0"/>
                        <a:cs typeface="Times New Roman" pitchFamily="18" charset="0"/>
                      </a:endParaRPr>
                    </a:p>
                  </a:txBody>
                  <a:tcPr marT="45708" marB="45708"/>
                </a:tc>
                <a:tc>
                  <a:txBody>
                    <a:bodyPr/>
                    <a:lstStyle/>
                    <a:p>
                      <a:endParaRPr lang="en-IN" sz="1800" dirty="0">
                        <a:latin typeface="Times New Roman" pitchFamily="18" charset="0"/>
                        <a:cs typeface="Times New Roman" pitchFamily="18" charset="0"/>
                      </a:endParaRPr>
                    </a:p>
                  </a:txBody>
                  <a:tcPr marT="45708" marB="45708"/>
                </a:tc>
                <a:tc>
                  <a:txBody>
                    <a:bodyPr/>
                    <a:lstStyle/>
                    <a:p>
                      <a:endParaRPr lang="en-IN" sz="1800" dirty="0">
                        <a:latin typeface="Times New Roman" pitchFamily="18" charset="0"/>
                        <a:cs typeface="Times New Roman" pitchFamily="18" charset="0"/>
                      </a:endParaRPr>
                    </a:p>
                  </a:txBody>
                  <a:tcPr marT="45708" marB="45708"/>
                </a:tc>
                <a:tc>
                  <a:txBody>
                    <a:bodyPr/>
                    <a:lstStyle/>
                    <a:p>
                      <a:endParaRPr lang="en-IN" sz="1800" dirty="0">
                        <a:latin typeface="Times New Roman" pitchFamily="18" charset="0"/>
                        <a:cs typeface="Times New Roman" pitchFamily="18" charset="0"/>
                      </a:endParaRPr>
                    </a:p>
                  </a:txBody>
                  <a:tcPr marT="45708" marB="45708"/>
                </a:tc>
                <a:extLst>
                  <a:ext uri="{0D108BD9-81ED-4DB2-BD59-A6C34878D82A}">
                    <a16:rowId xmlns:a16="http://schemas.microsoft.com/office/drawing/2014/main" val="1001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7C6F09D-25E1-4A55-8B94-03008BFF9AC6}"/>
                  </a:ext>
                </a:extLst>
              </p14:cNvPr>
              <p14:cNvContentPartPr/>
              <p14:nvPr/>
            </p14:nvContentPartPr>
            <p14:xfrm>
              <a:off x="1828767" y="6317542"/>
              <a:ext cx="8071200" cy="540720"/>
            </p14:xfrm>
          </p:contentPart>
        </mc:Choice>
        <mc:Fallback xmlns="">
          <p:pic>
            <p:nvPicPr>
              <p:cNvPr id="14" name="Ink 13">
                <a:extLst>
                  <a:ext uri="{FF2B5EF4-FFF2-40B4-BE49-F238E27FC236}">
                    <a16:creationId xmlns:a16="http://schemas.microsoft.com/office/drawing/2014/main" id="{47C6F09D-25E1-4A55-8B94-03008BFF9AC6}"/>
                  </a:ext>
                </a:extLst>
              </p:cNvPr>
              <p:cNvPicPr/>
              <p:nvPr/>
            </p:nvPicPr>
            <p:blipFill>
              <a:blip r:embed="rId3"/>
              <a:stretch>
                <a:fillRect/>
              </a:stretch>
            </p:blipFill>
            <p:spPr>
              <a:xfrm>
                <a:off x="1811847" y="6300622"/>
                <a:ext cx="810432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6" name="Ink 55">
                <a:extLst>
                  <a:ext uri="{FF2B5EF4-FFF2-40B4-BE49-F238E27FC236}">
                    <a16:creationId xmlns:a16="http://schemas.microsoft.com/office/drawing/2014/main" id="{D86AE436-B0AA-4119-A749-7877C140CD94}"/>
                  </a:ext>
                </a:extLst>
              </p14:cNvPr>
              <p14:cNvContentPartPr/>
              <p14:nvPr/>
            </p14:nvContentPartPr>
            <p14:xfrm>
              <a:off x="6302847" y="6330502"/>
              <a:ext cx="210240" cy="403200"/>
            </p14:xfrm>
          </p:contentPart>
        </mc:Choice>
        <mc:Fallback xmlns="">
          <p:pic>
            <p:nvPicPr>
              <p:cNvPr id="56" name="Ink 55">
                <a:extLst>
                  <a:ext uri="{FF2B5EF4-FFF2-40B4-BE49-F238E27FC236}">
                    <a16:creationId xmlns:a16="http://schemas.microsoft.com/office/drawing/2014/main" id="{D86AE436-B0AA-4119-A749-7877C140CD94}"/>
                  </a:ext>
                </a:extLst>
              </p:cNvPr>
              <p:cNvPicPr/>
              <p:nvPr/>
            </p:nvPicPr>
            <p:blipFill>
              <a:blip r:embed="rId5"/>
              <a:stretch>
                <a:fillRect/>
              </a:stretch>
            </p:blipFill>
            <p:spPr>
              <a:xfrm>
                <a:off x="6285927" y="6313582"/>
                <a:ext cx="2433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Ink 57">
                <a:extLst>
                  <a:ext uri="{FF2B5EF4-FFF2-40B4-BE49-F238E27FC236}">
                    <a16:creationId xmlns:a16="http://schemas.microsoft.com/office/drawing/2014/main" id="{CE5A670B-6696-410B-99E0-4E88D9FA3538}"/>
                  </a:ext>
                </a:extLst>
              </p14:cNvPr>
              <p14:cNvContentPartPr/>
              <p14:nvPr/>
            </p14:nvContentPartPr>
            <p14:xfrm>
              <a:off x="6525327" y="6372982"/>
              <a:ext cx="291600" cy="457560"/>
            </p14:xfrm>
          </p:contentPart>
        </mc:Choice>
        <mc:Fallback xmlns="">
          <p:pic>
            <p:nvPicPr>
              <p:cNvPr id="58" name="Ink 57">
                <a:extLst>
                  <a:ext uri="{FF2B5EF4-FFF2-40B4-BE49-F238E27FC236}">
                    <a16:creationId xmlns:a16="http://schemas.microsoft.com/office/drawing/2014/main" id="{CE5A670B-6696-410B-99E0-4E88D9FA3538}"/>
                  </a:ext>
                </a:extLst>
              </p:cNvPr>
              <p:cNvPicPr/>
              <p:nvPr/>
            </p:nvPicPr>
            <p:blipFill>
              <a:blip r:embed="rId7"/>
              <a:stretch>
                <a:fillRect/>
              </a:stretch>
            </p:blipFill>
            <p:spPr>
              <a:xfrm>
                <a:off x="6508407" y="6356062"/>
                <a:ext cx="3247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58F34160-FC23-4C77-B5EF-01311DE9E052}"/>
                  </a:ext>
                </a:extLst>
              </p14:cNvPr>
              <p14:cNvContentPartPr/>
              <p14:nvPr/>
            </p14:nvContentPartPr>
            <p14:xfrm>
              <a:off x="6802527" y="6538222"/>
              <a:ext cx="235800" cy="181800"/>
            </p14:xfrm>
          </p:contentPart>
        </mc:Choice>
        <mc:Fallback xmlns="">
          <p:pic>
            <p:nvPicPr>
              <p:cNvPr id="59" name="Ink 58">
                <a:extLst>
                  <a:ext uri="{FF2B5EF4-FFF2-40B4-BE49-F238E27FC236}">
                    <a16:creationId xmlns:a16="http://schemas.microsoft.com/office/drawing/2014/main" id="{58F34160-FC23-4C77-B5EF-01311DE9E052}"/>
                  </a:ext>
                </a:extLst>
              </p:cNvPr>
              <p:cNvPicPr/>
              <p:nvPr/>
            </p:nvPicPr>
            <p:blipFill>
              <a:blip r:embed="rId9"/>
              <a:stretch>
                <a:fillRect/>
              </a:stretch>
            </p:blipFill>
            <p:spPr>
              <a:xfrm>
                <a:off x="6785607" y="6521302"/>
                <a:ext cx="268920" cy="21492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a:extLst>
              <a:ext uri="{FF2B5EF4-FFF2-40B4-BE49-F238E27FC236}">
                <a16:creationId xmlns:a16="http://schemas.microsoft.com/office/drawing/2014/main" id="{965749E0-C0F1-4C86-ADB1-BB640B4B0F55}"/>
              </a:ext>
            </a:extLst>
          </p:cNvPr>
          <p:cNvSpPr>
            <a:spLocks noGrp="1" noChangeArrowheads="1"/>
          </p:cNvSpPr>
          <p:nvPr>
            <p:ph idx="1"/>
          </p:nvPr>
        </p:nvSpPr>
        <p:spPr>
          <a:xfrm>
            <a:off x="1760538" y="152401"/>
            <a:ext cx="8907462" cy="5973763"/>
          </a:xfrm>
        </p:spPr>
        <p:txBody>
          <a:bodyPr/>
          <a:lstStyle/>
          <a:p>
            <a:pPr marL="0" indent="0">
              <a:buNone/>
            </a:pPr>
            <a:r>
              <a:rPr lang="en-US" altLang="en-US">
                <a:solidFill>
                  <a:srgbClr val="FF0000"/>
                </a:solidFill>
              </a:rPr>
              <a:t>Program Length: N=N1+N2=53+38=91</a:t>
            </a:r>
          </a:p>
          <a:p>
            <a:pPr marL="0" indent="0">
              <a:buNone/>
            </a:pPr>
            <a:r>
              <a:rPr lang="en-US" altLang="en-US">
                <a:solidFill>
                  <a:srgbClr val="FF0000"/>
                </a:solidFill>
              </a:rPr>
              <a:t>Vocabulary of the program:</a:t>
            </a:r>
            <a:r>
              <a:rPr lang="en-IN" altLang="en-US"/>
              <a:t> η1+ η2=14+10=24</a:t>
            </a:r>
            <a:endParaRPr lang="en-IN" altLang="en-US">
              <a:solidFill>
                <a:srgbClr val="FF0000"/>
              </a:solidFill>
            </a:endParaRPr>
          </a:p>
        </p:txBody>
      </p:sp>
      <p:sp>
        <p:nvSpPr>
          <p:cNvPr id="77827" name="TextBox 51">
            <a:extLst>
              <a:ext uri="{FF2B5EF4-FFF2-40B4-BE49-F238E27FC236}">
                <a16:creationId xmlns:a16="http://schemas.microsoft.com/office/drawing/2014/main" id="{53667FE6-E4D7-4E60-8958-7F304C6A3F34}"/>
              </a:ext>
            </a:extLst>
          </p:cNvPr>
          <p:cNvSpPr txBox="1">
            <a:spLocks noChangeArrowheads="1"/>
          </p:cNvSpPr>
          <p:nvPr/>
        </p:nvSpPr>
        <p:spPr bwMode="auto">
          <a:xfrm>
            <a:off x="1981201" y="1600201"/>
            <a:ext cx="81057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Times New Roman" panose="02020603050405020304" pitchFamily="18" charset="0"/>
                <a:cs typeface="Times New Roman" panose="02020603050405020304" pitchFamily="18" charset="0"/>
              </a:rPr>
              <a:t>Volume: V=N X </a:t>
            </a:r>
            <a:r>
              <a:rPr lang="en-IN" altLang="en-US" b="1"/>
              <a:t>log</a:t>
            </a:r>
            <a:r>
              <a:rPr lang="en-IN" altLang="en-US" b="1" baseline="-25000"/>
              <a:t>2</a:t>
            </a:r>
            <a:r>
              <a:rPr lang="en-IN" altLang="en-US" b="1">
                <a:solidFill>
                  <a:srgbClr val="002060"/>
                </a:solidFill>
              </a:rPr>
              <a:t> η2=91x</a:t>
            </a:r>
            <a:r>
              <a:rPr lang="en-IN" altLang="en-US" b="1"/>
              <a:t> log</a:t>
            </a:r>
            <a:r>
              <a:rPr lang="en-IN" altLang="en-US" b="1" baseline="-25000"/>
              <a:t>2</a:t>
            </a:r>
            <a:r>
              <a:rPr lang="en-IN" altLang="en-US" b="1"/>
              <a:t> 24=417 bits</a:t>
            </a:r>
            <a:endParaRPr lang="en-IN" altLang="en-US" b="1">
              <a:solidFill>
                <a:srgbClr val="002060"/>
              </a:solidFill>
              <a:latin typeface="Times New Roman" panose="02020603050405020304" pitchFamily="18" charset="0"/>
              <a:cs typeface="Times New Roman" panose="02020603050405020304" pitchFamily="18" charset="0"/>
            </a:endParaRPr>
          </a:p>
          <a:p>
            <a:pPr eaLnBrk="1" hangingPunct="1">
              <a:spcBef>
                <a:spcPct val="0"/>
              </a:spcBef>
              <a:buFontTx/>
              <a:buNone/>
            </a:pPr>
            <a:endParaRPr lang="en-IN" altLang="en-US">
              <a:latin typeface="Times New Roman" panose="02020603050405020304" pitchFamily="18" charset="0"/>
              <a:cs typeface="Times New Roman" panose="02020603050405020304" pitchFamily="18" charset="0"/>
            </a:endParaRPr>
          </a:p>
        </p:txBody>
      </p:sp>
      <p:sp>
        <p:nvSpPr>
          <p:cNvPr id="77828" name="Rectangle 92">
            <a:extLst>
              <a:ext uri="{FF2B5EF4-FFF2-40B4-BE49-F238E27FC236}">
                <a16:creationId xmlns:a16="http://schemas.microsoft.com/office/drawing/2014/main" id="{DE68A58B-7AE1-4986-A670-632EDD9A52BF}"/>
              </a:ext>
            </a:extLst>
          </p:cNvPr>
          <p:cNvSpPr>
            <a:spLocks noChangeArrowheads="1"/>
          </p:cNvSpPr>
          <p:nvPr/>
        </p:nvSpPr>
        <p:spPr bwMode="auto">
          <a:xfrm>
            <a:off x="1760538" y="2152650"/>
            <a:ext cx="8069262"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t>        </a:t>
            </a:r>
          </a:p>
          <a:p>
            <a:pPr eaLnBrk="1" hangingPunct="1">
              <a:spcBef>
                <a:spcPct val="0"/>
              </a:spcBef>
              <a:buFontTx/>
              <a:buNone/>
            </a:pPr>
            <a:r>
              <a:rPr lang="en-US" altLang="en-US"/>
              <a:t>The estimated program length N     </a:t>
            </a:r>
          </a:p>
          <a:p>
            <a:pPr eaLnBrk="1" hangingPunct="1">
              <a:spcBef>
                <a:spcPct val="0"/>
              </a:spcBef>
              <a:buFontTx/>
              <a:buNone/>
            </a:pPr>
            <a:r>
              <a:rPr lang="en-US" altLang="en-US"/>
              <a:t> </a:t>
            </a:r>
            <a:r>
              <a:rPr lang="en-IN" altLang="en-US"/>
              <a:t>η1 </a:t>
            </a:r>
            <a:r>
              <a:rPr lang="en-IN" altLang="en-US" b="1"/>
              <a:t>log</a:t>
            </a:r>
            <a:r>
              <a:rPr lang="en-IN" altLang="en-US" b="1" baseline="-25000"/>
              <a:t>2</a:t>
            </a:r>
            <a:r>
              <a:rPr lang="en-IN" altLang="en-US"/>
              <a:t> η1</a:t>
            </a:r>
            <a:r>
              <a:rPr lang="en-IN" altLang="en-US" b="1"/>
              <a:t> + </a:t>
            </a:r>
            <a:r>
              <a:rPr lang="en-IN" altLang="en-US" b="1">
                <a:solidFill>
                  <a:srgbClr val="002060"/>
                </a:solidFill>
              </a:rPr>
              <a:t>η2 </a:t>
            </a:r>
            <a:r>
              <a:rPr lang="en-IN" altLang="en-US" b="1"/>
              <a:t>log</a:t>
            </a:r>
            <a:r>
              <a:rPr lang="en-IN" altLang="en-US" b="1" baseline="-25000"/>
              <a:t>2</a:t>
            </a:r>
            <a:r>
              <a:rPr lang="en-IN" altLang="en-US" b="1">
                <a:solidFill>
                  <a:srgbClr val="002060"/>
                </a:solidFill>
              </a:rPr>
              <a:t> η2</a:t>
            </a:r>
          </a:p>
          <a:p>
            <a:pPr eaLnBrk="1" hangingPunct="1">
              <a:spcBef>
                <a:spcPct val="0"/>
              </a:spcBef>
              <a:buFontTx/>
              <a:buNone/>
            </a:pPr>
            <a:r>
              <a:rPr lang="en-US" altLang="en-US" b="1">
                <a:solidFill>
                  <a:srgbClr val="002060"/>
                </a:solidFill>
              </a:rPr>
              <a:t>14</a:t>
            </a:r>
            <a:r>
              <a:rPr lang="en-IN" altLang="en-US" b="1"/>
              <a:t> log</a:t>
            </a:r>
            <a:r>
              <a:rPr lang="en-IN" altLang="en-US" b="1" baseline="-25000"/>
              <a:t>2</a:t>
            </a:r>
            <a:r>
              <a:rPr lang="en-US" altLang="en-US" b="1">
                <a:solidFill>
                  <a:srgbClr val="002060"/>
                </a:solidFill>
              </a:rPr>
              <a:t> 14 +10</a:t>
            </a:r>
            <a:r>
              <a:rPr lang="en-IN" altLang="en-US" b="1"/>
              <a:t>log</a:t>
            </a:r>
            <a:r>
              <a:rPr lang="en-IN" altLang="en-US" b="1" baseline="-25000"/>
              <a:t>2</a:t>
            </a:r>
            <a:r>
              <a:rPr lang="en-IN" altLang="en-US" b="1">
                <a:solidFill>
                  <a:srgbClr val="002060"/>
                </a:solidFill>
              </a:rPr>
              <a:t> 10=86.45</a:t>
            </a:r>
          </a:p>
          <a:p>
            <a:pPr eaLnBrk="1" hangingPunct="1">
              <a:spcBef>
                <a:spcPct val="0"/>
              </a:spcBef>
              <a:buFontTx/>
              <a:buNone/>
            </a:pPr>
            <a:endParaRPr lang="en-IN" altLang="en-US"/>
          </a:p>
        </p:txBody>
      </p:sp>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4A5A0999-0FEE-442E-B9BA-51B205442C18}"/>
                  </a:ext>
                </a:extLst>
              </p14:cNvPr>
              <p14:cNvContentPartPr/>
              <p14:nvPr/>
            </p14:nvContentPartPr>
            <p14:xfrm>
              <a:off x="6953007" y="2521702"/>
              <a:ext cx="99360" cy="263520"/>
            </p14:xfrm>
          </p:contentPart>
        </mc:Choice>
        <mc:Fallback xmlns="">
          <p:pic>
            <p:nvPicPr>
              <p:cNvPr id="104" name="Ink 103">
                <a:extLst>
                  <a:ext uri="{FF2B5EF4-FFF2-40B4-BE49-F238E27FC236}">
                    <a16:creationId xmlns:a16="http://schemas.microsoft.com/office/drawing/2014/main" id="{4A5A0999-0FEE-442E-B9BA-51B205442C18}"/>
                  </a:ext>
                </a:extLst>
              </p:cNvPr>
              <p:cNvPicPr/>
              <p:nvPr/>
            </p:nvPicPr>
            <p:blipFill>
              <a:blip r:embed="rId3"/>
              <a:stretch>
                <a:fillRect/>
              </a:stretch>
            </p:blipFill>
            <p:spPr>
              <a:xfrm>
                <a:off x="6917007" y="2485702"/>
                <a:ext cx="171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5" name="Ink 104">
                <a:extLst>
                  <a:ext uri="{FF2B5EF4-FFF2-40B4-BE49-F238E27FC236}">
                    <a16:creationId xmlns:a16="http://schemas.microsoft.com/office/drawing/2014/main" id="{1A4D1BBB-D285-4A2C-ABD4-6540F25E31F9}"/>
                  </a:ext>
                </a:extLst>
              </p14:cNvPr>
              <p14:cNvContentPartPr/>
              <p14:nvPr/>
            </p14:nvContentPartPr>
            <p14:xfrm>
              <a:off x="7065687" y="2521702"/>
              <a:ext cx="208440" cy="237600"/>
            </p14:xfrm>
          </p:contentPart>
        </mc:Choice>
        <mc:Fallback xmlns="">
          <p:pic>
            <p:nvPicPr>
              <p:cNvPr id="105" name="Ink 104">
                <a:extLst>
                  <a:ext uri="{FF2B5EF4-FFF2-40B4-BE49-F238E27FC236}">
                    <a16:creationId xmlns:a16="http://schemas.microsoft.com/office/drawing/2014/main" id="{1A4D1BBB-D285-4A2C-ABD4-6540F25E31F9}"/>
                  </a:ext>
                </a:extLst>
              </p:cNvPr>
              <p:cNvPicPr/>
              <p:nvPr/>
            </p:nvPicPr>
            <p:blipFill>
              <a:blip r:embed="rId5"/>
              <a:stretch>
                <a:fillRect/>
              </a:stretch>
            </p:blipFill>
            <p:spPr>
              <a:xfrm>
                <a:off x="7029687" y="2485702"/>
                <a:ext cx="280080" cy="309240"/>
              </a:xfrm>
              <a:prstGeom prst="rect">
                <a:avLst/>
              </a:prstGeom>
            </p:spPr>
          </p:pic>
        </mc:Fallback>
      </mc:AlternateContent>
      <p:sp>
        <p:nvSpPr>
          <p:cNvPr id="77831" name="TextBox 105">
            <a:extLst>
              <a:ext uri="{FF2B5EF4-FFF2-40B4-BE49-F238E27FC236}">
                <a16:creationId xmlns:a16="http://schemas.microsoft.com/office/drawing/2014/main" id="{FCB23922-7754-4000-B009-6AB81DF440A2}"/>
              </a:ext>
            </a:extLst>
          </p:cNvPr>
          <p:cNvSpPr txBox="1">
            <a:spLocks noChangeArrowheads="1"/>
          </p:cNvSpPr>
          <p:nvPr/>
        </p:nvSpPr>
        <p:spPr bwMode="auto">
          <a:xfrm>
            <a:off x="1808163" y="4140200"/>
            <a:ext cx="83058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Potential Volume=</a:t>
            </a:r>
            <a:r>
              <a:rPr lang="en-US" altLang="en-US" sz="2400" b="1">
                <a:latin typeface="Times New Roman" panose="02020603050405020304" pitchFamily="18" charset="0"/>
                <a:cs typeface="Times New Roman" panose="02020603050405020304" pitchFamily="18" charset="0"/>
              </a:rPr>
              <a:t>V*=(2+</a:t>
            </a:r>
            <a:r>
              <a:rPr lang="en-IN" altLang="en-US" sz="2400" b="1">
                <a:latin typeface="Times New Roman" panose="02020603050405020304" pitchFamily="18" charset="0"/>
                <a:cs typeface="Times New Roman" panose="02020603050405020304" pitchFamily="18" charset="0"/>
              </a:rPr>
              <a:t>η</a:t>
            </a:r>
            <a:r>
              <a:rPr lang="en-IN" altLang="en-US" sz="1400" b="1">
                <a:latin typeface="Times New Roman" panose="02020603050405020304" pitchFamily="18" charset="0"/>
                <a:cs typeface="Times New Roman" panose="02020603050405020304" pitchFamily="18" charset="0"/>
              </a:rPr>
              <a:t>2</a:t>
            </a:r>
            <a:r>
              <a:rPr lang="en-IN" altLang="en-US" sz="2400" b="1">
                <a:latin typeface="Times New Roman" panose="02020603050405020304" pitchFamily="18" charset="0"/>
                <a:cs typeface="Times New Roman" panose="02020603050405020304" pitchFamily="18" charset="0"/>
              </a:rPr>
              <a:t>*</a:t>
            </a:r>
            <a:r>
              <a:rPr lang="en-US" altLang="en-US" sz="2400" b="1">
                <a:latin typeface="Times New Roman" panose="02020603050405020304" pitchFamily="18" charset="0"/>
                <a:cs typeface="Times New Roman" panose="02020603050405020304" pitchFamily="18" charset="0"/>
              </a:rPr>
              <a:t>)</a:t>
            </a:r>
            <a:r>
              <a:rPr lang="en-IN" altLang="en-US" sz="2400" b="1">
                <a:latin typeface="Times New Roman" panose="02020603050405020304" pitchFamily="18" charset="0"/>
                <a:cs typeface="Times New Roman" panose="02020603050405020304" pitchFamily="18" charset="0"/>
              </a:rPr>
              <a:t> log</a:t>
            </a:r>
            <a:r>
              <a:rPr lang="en-IN" altLang="en-US" sz="1400" b="1">
                <a:latin typeface="Times New Roman" panose="02020603050405020304" pitchFamily="18" charset="0"/>
                <a:cs typeface="Times New Roman" panose="02020603050405020304" pitchFamily="18" charset="0"/>
              </a:rPr>
              <a:t>2</a:t>
            </a:r>
            <a:r>
              <a:rPr lang="en-IN" altLang="en-US" sz="3600" b="1">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2+</a:t>
            </a:r>
            <a:r>
              <a:rPr lang="en-IN" altLang="en-US" sz="2400" b="1">
                <a:latin typeface="Times New Roman" panose="02020603050405020304" pitchFamily="18" charset="0"/>
                <a:cs typeface="Times New Roman" panose="02020603050405020304" pitchFamily="18" charset="0"/>
              </a:rPr>
              <a:t>η</a:t>
            </a:r>
            <a:r>
              <a:rPr lang="en-IN" altLang="en-US" sz="1400" b="1">
                <a:latin typeface="Times New Roman" panose="02020603050405020304" pitchFamily="18" charset="0"/>
                <a:cs typeface="Times New Roman" panose="02020603050405020304" pitchFamily="18" charset="0"/>
              </a:rPr>
              <a:t>2</a:t>
            </a:r>
            <a:r>
              <a:rPr lang="en-IN" altLang="en-US" sz="2400" b="1">
                <a:latin typeface="Times New Roman" panose="02020603050405020304" pitchFamily="18" charset="0"/>
                <a:cs typeface="Times New Roman" panose="02020603050405020304" pitchFamily="18" charset="0"/>
              </a:rPr>
              <a:t>*</a:t>
            </a:r>
            <a:r>
              <a:rPr lang="en-US" altLang="en-US" sz="2400" b="1">
                <a:latin typeface="Times New Roman" panose="02020603050405020304" pitchFamily="18" charset="0"/>
                <a:cs typeface="Times New Roman" panose="02020603050405020304" pitchFamily="18" charset="0"/>
              </a:rPr>
              <a:t>)</a:t>
            </a:r>
            <a:r>
              <a:rPr lang="en-IN" altLang="en-US" sz="2400" b="1">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unique input and output parameters are </a:t>
            </a:r>
            <a:r>
              <a:rPr lang="en-IN" altLang="en-US" sz="2400">
                <a:latin typeface="Times New Roman" panose="02020603050405020304" pitchFamily="18" charset="0"/>
                <a:cs typeface="Times New Roman" panose="02020603050405020304" pitchFamily="18" charset="0"/>
              </a:rPr>
              <a:t>represented by </a:t>
            </a:r>
            <a:r>
              <a:rPr lang="en-IN" altLang="en-US" sz="2400" b="1">
                <a:latin typeface="Times New Roman" panose="02020603050405020304" pitchFamily="18" charset="0"/>
                <a:cs typeface="Times New Roman" panose="02020603050405020304" pitchFamily="18" charset="0"/>
              </a:rPr>
              <a:t>η</a:t>
            </a:r>
            <a:r>
              <a:rPr lang="en-IN" altLang="en-US" sz="1400" b="1">
                <a:latin typeface="Times New Roman" panose="02020603050405020304" pitchFamily="18" charset="0"/>
                <a:cs typeface="Times New Roman" panose="02020603050405020304" pitchFamily="18" charset="0"/>
              </a:rPr>
              <a:t>2</a:t>
            </a:r>
            <a:r>
              <a:rPr lang="en-IN" altLang="en-US"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IN" altLang="en-US" sz="2400" b="1">
                <a:latin typeface="Times New Roman" panose="02020603050405020304" pitchFamily="18" charset="0"/>
                <a:cs typeface="Times New Roman" panose="02020603050405020304" pitchFamily="18" charset="0"/>
              </a:rPr>
              <a:t>η</a:t>
            </a:r>
            <a:r>
              <a:rPr lang="en-IN" altLang="en-US" sz="1400" b="1">
                <a:latin typeface="Times New Roman" panose="02020603050405020304" pitchFamily="18" charset="0"/>
                <a:cs typeface="Times New Roman" panose="02020603050405020304" pitchFamily="18" charset="0"/>
              </a:rPr>
              <a:t>2</a:t>
            </a:r>
            <a:r>
              <a:rPr lang="en-IN" altLang="en-US" sz="2400" b="1">
                <a:latin typeface="Times New Roman" panose="02020603050405020304" pitchFamily="18" charset="0"/>
                <a:cs typeface="Times New Roman" panose="02020603050405020304" pitchFamily="18" charset="0"/>
              </a:rPr>
              <a:t>*=3 so </a:t>
            </a:r>
            <a:r>
              <a:rPr lang="en-US" altLang="en-US" sz="2400" b="1">
                <a:latin typeface="Times New Roman" panose="02020603050405020304" pitchFamily="18" charset="0"/>
                <a:cs typeface="Times New Roman" panose="02020603050405020304" pitchFamily="18" charset="0"/>
              </a:rPr>
              <a:t>V*=(2+3)</a:t>
            </a:r>
            <a:r>
              <a:rPr lang="en-IN" altLang="en-US" sz="2400" b="1">
                <a:latin typeface="Times New Roman" panose="02020603050405020304" pitchFamily="18" charset="0"/>
                <a:cs typeface="Times New Roman" panose="02020603050405020304" pitchFamily="18" charset="0"/>
              </a:rPr>
              <a:t> log</a:t>
            </a:r>
            <a:r>
              <a:rPr lang="en-IN" altLang="en-US" sz="1400" b="1">
                <a:latin typeface="Times New Roman" panose="02020603050405020304" pitchFamily="18" charset="0"/>
                <a:cs typeface="Times New Roman" panose="02020603050405020304" pitchFamily="18" charset="0"/>
              </a:rPr>
              <a:t>2</a:t>
            </a:r>
            <a:r>
              <a:rPr lang="en-US" altLang="en-US" sz="2400" b="1">
                <a:latin typeface="Times New Roman" panose="02020603050405020304" pitchFamily="18" charset="0"/>
                <a:cs typeface="Times New Roman" panose="02020603050405020304" pitchFamily="18" charset="0"/>
              </a:rPr>
              <a:t> (2+3)=11.6</a:t>
            </a:r>
          </a:p>
          <a:p>
            <a:pPr eaLnBrk="1" hangingPunct="1">
              <a:spcBef>
                <a:spcPct val="0"/>
              </a:spcBef>
              <a:buFontTx/>
              <a:buNone/>
            </a:pPr>
            <a:endParaRPr lang="en-US" altLang="en-US" sz="1800" b="1"/>
          </a:p>
          <a:p>
            <a:pPr eaLnBrk="1" hangingPunct="1">
              <a:spcBef>
                <a:spcPct val="0"/>
              </a:spcBef>
              <a:buFontTx/>
              <a:buNone/>
            </a:pPr>
            <a:endParaRPr lang="en-US" altLang="en-US" sz="1800" b="1"/>
          </a:p>
          <a:p>
            <a:pPr eaLnBrk="1" hangingPunct="1">
              <a:spcBef>
                <a:spcPct val="0"/>
              </a:spcBef>
              <a:buFontTx/>
              <a:buNone/>
            </a:pPr>
            <a:endParaRPr lang="en-IN" altLang="en-US" sz="1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a:extLst>
              <a:ext uri="{FF2B5EF4-FFF2-40B4-BE49-F238E27FC236}">
                <a16:creationId xmlns:a16="http://schemas.microsoft.com/office/drawing/2014/main" id="{AF7CF96B-EEBA-46B3-8CC0-91C316D63ECC}"/>
              </a:ext>
            </a:extLst>
          </p:cNvPr>
          <p:cNvSpPr>
            <a:spLocks noGrp="1" noChangeArrowheads="1"/>
          </p:cNvSpPr>
          <p:nvPr>
            <p:ph idx="1"/>
          </p:nvPr>
        </p:nvSpPr>
        <p:spPr>
          <a:xfrm>
            <a:off x="1981200" y="152401"/>
            <a:ext cx="8229600" cy="5973763"/>
          </a:xfrm>
        </p:spPr>
        <p:txBody>
          <a:bodyPr/>
          <a:lstStyle/>
          <a:p>
            <a:pPr marL="0" indent="0">
              <a:buNone/>
            </a:pPr>
            <a:r>
              <a:rPr lang="en-IN" altLang="en-US" b="1">
                <a:solidFill>
                  <a:srgbClr val="FF0000"/>
                </a:solidFill>
              </a:rPr>
              <a:t>Program Level</a:t>
            </a:r>
          </a:p>
          <a:p>
            <a:pPr marL="0" indent="0">
              <a:buNone/>
            </a:pPr>
            <a:r>
              <a:rPr lang="en-IN" altLang="en-US" b="1"/>
              <a:t>L = V* / V=11.6/417=0.027</a:t>
            </a:r>
          </a:p>
          <a:p>
            <a:pPr marL="0" indent="0">
              <a:buNone/>
            </a:pPr>
            <a:r>
              <a:rPr lang="en-IN" altLang="en-US" b="1">
                <a:solidFill>
                  <a:srgbClr val="FF0000"/>
                </a:solidFill>
              </a:rPr>
              <a:t>Program Difficulty</a:t>
            </a:r>
          </a:p>
          <a:p>
            <a:pPr marL="0" indent="0">
              <a:buNone/>
            </a:pPr>
            <a:r>
              <a:rPr lang="en-IN" altLang="en-US" b="1"/>
              <a:t>D = 1 / L =1/0.027=37.03</a:t>
            </a:r>
          </a:p>
          <a:p>
            <a:pPr marL="0" indent="0">
              <a:buNone/>
            </a:pPr>
            <a:r>
              <a:rPr lang="en-IN" altLang="en-US" b="1">
                <a:solidFill>
                  <a:srgbClr val="FF0000"/>
                </a:solidFill>
              </a:rPr>
              <a:t>Estimated program level </a:t>
            </a:r>
            <a:r>
              <a:rPr lang="en-IN" altLang="en-US" b="1"/>
              <a:t>L</a:t>
            </a:r>
            <a:endParaRPr lang="en-IN" altLang="en-US" b="1">
              <a:solidFill>
                <a:srgbClr val="FF0000"/>
              </a:solidFill>
            </a:endParaRPr>
          </a:p>
          <a:p>
            <a:pPr marL="0" indent="0">
              <a:buNone/>
            </a:pPr>
            <a:endParaRPr lang="en-IN" altLang="en-US" b="1"/>
          </a:p>
          <a:p>
            <a:pPr marL="0" indent="0">
              <a:buNone/>
            </a:pPr>
            <a:endParaRPr lang="en-IN" altLang="en-US" b="1"/>
          </a:p>
          <a:p>
            <a:pPr marL="0" indent="0">
              <a:buNone/>
            </a:pPr>
            <a:endParaRPr lang="en-IN" altLang="en-US"/>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87341E7-43A5-472C-929D-24F2D80265C1}"/>
                  </a:ext>
                </a:extLst>
              </p14:cNvPr>
              <p14:cNvContentPartPr/>
              <p14:nvPr/>
            </p14:nvContentPartPr>
            <p14:xfrm>
              <a:off x="5874447" y="2078182"/>
              <a:ext cx="249480" cy="222120"/>
            </p14:xfrm>
          </p:contentPart>
        </mc:Choice>
        <mc:Fallback xmlns="">
          <p:pic>
            <p:nvPicPr>
              <p:cNvPr id="35" name="Ink 34">
                <a:extLst>
                  <a:ext uri="{FF2B5EF4-FFF2-40B4-BE49-F238E27FC236}">
                    <a16:creationId xmlns:a16="http://schemas.microsoft.com/office/drawing/2014/main" id="{687341E7-43A5-472C-929D-24F2D80265C1}"/>
                  </a:ext>
                </a:extLst>
              </p:cNvPr>
              <p:cNvPicPr/>
              <p:nvPr/>
            </p:nvPicPr>
            <p:blipFill>
              <a:blip r:embed="rId3"/>
              <a:stretch>
                <a:fillRect/>
              </a:stretch>
            </p:blipFill>
            <p:spPr>
              <a:xfrm>
                <a:off x="5857527" y="2061262"/>
                <a:ext cx="2826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2">
                <a:extLst>
                  <a:ext uri="{FF2B5EF4-FFF2-40B4-BE49-F238E27FC236}">
                    <a16:creationId xmlns:a16="http://schemas.microsoft.com/office/drawing/2014/main" id="{D8978844-EE37-448E-99B1-ADF312199821}"/>
                  </a:ext>
                </a:extLst>
              </p14:cNvPr>
              <p14:cNvContentPartPr/>
              <p14:nvPr/>
            </p14:nvContentPartPr>
            <p14:xfrm>
              <a:off x="6234447" y="2216782"/>
              <a:ext cx="748440" cy="1177920"/>
            </p14:xfrm>
          </p:contentPart>
        </mc:Choice>
        <mc:Fallback xmlns="">
          <p:pic>
            <p:nvPicPr>
              <p:cNvPr id="63" name="Ink 62">
                <a:extLst>
                  <a:ext uri="{FF2B5EF4-FFF2-40B4-BE49-F238E27FC236}">
                    <a16:creationId xmlns:a16="http://schemas.microsoft.com/office/drawing/2014/main" id="{D8978844-EE37-448E-99B1-ADF312199821}"/>
                  </a:ext>
                </a:extLst>
              </p:cNvPr>
              <p:cNvPicPr/>
              <p:nvPr/>
            </p:nvPicPr>
            <p:blipFill>
              <a:blip r:embed="rId5"/>
              <a:stretch>
                <a:fillRect/>
              </a:stretch>
            </p:blipFill>
            <p:spPr>
              <a:xfrm>
                <a:off x="6210327" y="2192662"/>
                <a:ext cx="795960" cy="122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4" name="Ink 83">
                <a:extLst>
                  <a:ext uri="{FF2B5EF4-FFF2-40B4-BE49-F238E27FC236}">
                    <a16:creationId xmlns:a16="http://schemas.microsoft.com/office/drawing/2014/main" id="{11B3ED58-2F27-43B6-B13A-B420965B2012}"/>
                  </a:ext>
                </a:extLst>
              </p14:cNvPr>
              <p14:cNvContentPartPr/>
              <p14:nvPr/>
            </p14:nvContentPartPr>
            <p14:xfrm>
              <a:off x="7135167" y="2036782"/>
              <a:ext cx="2979000" cy="1690560"/>
            </p14:xfrm>
          </p:contentPart>
        </mc:Choice>
        <mc:Fallback xmlns="">
          <p:pic>
            <p:nvPicPr>
              <p:cNvPr id="84" name="Ink 83">
                <a:extLst>
                  <a:ext uri="{FF2B5EF4-FFF2-40B4-BE49-F238E27FC236}">
                    <a16:creationId xmlns:a16="http://schemas.microsoft.com/office/drawing/2014/main" id="{11B3ED58-2F27-43B6-B13A-B420965B2012}"/>
                  </a:ext>
                </a:extLst>
              </p:cNvPr>
              <p:cNvPicPr/>
              <p:nvPr/>
            </p:nvPicPr>
            <p:blipFill>
              <a:blip r:embed="rId7"/>
              <a:stretch>
                <a:fillRect/>
              </a:stretch>
            </p:blipFill>
            <p:spPr>
              <a:xfrm>
                <a:off x="7111047" y="2012662"/>
                <a:ext cx="3026520" cy="173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D7612B0-1574-4165-9BAE-FD879727AF07}"/>
                  </a:ext>
                </a:extLst>
              </p14:cNvPr>
              <p14:cNvContentPartPr/>
              <p14:nvPr/>
            </p14:nvContentPartPr>
            <p14:xfrm>
              <a:off x="7772367" y="2507662"/>
              <a:ext cx="2592720" cy="1415520"/>
            </p14:xfrm>
          </p:contentPart>
        </mc:Choice>
        <mc:Fallback xmlns="">
          <p:pic>
            <p:nvPicPr>
              <p:cNvPr id="86" name="Ink 85">
                <a:extLst>
                  <a:ext uri="{FF2B5EF4-FFF2-40B4-BE49-F238E27FC236}">
                    <a16:creationId xmlns:a16="http://schemas.microsoft.com/office/drawing/2014/main" id="{CD7612B0-1574-4165-9BAE-FD879727AF07}"/>
                  </a:ext>
                </a:extLst>
              </p:cNvPr>
              <p:cNvPicPr/>
              <p:nvPr/>
            </p:nvPicPr>
            <p:blipFill>
              <a:blip r:embed="rId9"/>
              <a:stretch>
                <a:fillRect/>
              </a:stretch>
            </p:blipFill>
            <p:spPr>
              <a:xfrm>
                <a:off x="7748247" y="2483542"/>
                <a:ext cx="2640240" cy="146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071435D9-2ABF-484B-84B9-0FDF33CDCABC}"/>
                  </a:ext>
                </a:extLst>
              </p14:cNvPr>
              <p14:cNvContentPartPr/>
              <p14:nvPr/>
            </p14:nvContentPartPr>
            <p14:xfrm>
              <a:off x="7772367" y="2430982"/>
              <a:ext cx="2563560" cy="1171440"/>
            </p14:xfrm>
          </p:contentPart>
        </mc:Choice>
        <mc:Fallback xmlns="">
          <p:pic>
            <p:nvPicPr>
              <p:cNvPr id="87" name="Ink 86">
                <a:extLst>
                  <a:ext uri="{FF2B5EF4-FFF2-40B4-BE49-F238E27FC236}">
                    <a16:creationId xmlns:a16="http://schemas.microsoft.com/office/drawing/2014/main" id="{071435D9-2ABF-484B-84B9-0FDF33CDCABC}"/>
                  </a:ext>
                </a:extLst>
              </p:cNvPr>
              <p:cNvPicPr/>
              <p:nvPr/>
            </p:nvPicPr>
            <p:blipFill>
              <a:blip r:embed="rId11"/>
              <a:stretch>
                <a:fillRect/>
              </a:stretch>
            </p:blipFill>
            <p:spPr>
              <a:xfrm>
                <a:off x="7748247" y="2406862"/>
                <a:ext cx="2611080" cy="121896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1101-BABD-4CE8-8E69-54BDF6005234}"/>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rtlCol="0"/>
          <a:lstStyle/>
          <a:p>
            <a:pPr>
              <a:defRPr/>
            </a:pPr>
            <a:r>
              <a:rPr lang="en-US" b="1" dirty="0"/>
              <a:t>Language level by Halstead </a:t>
            </a:r>
            <a:endParaRPr lang="en-IN" b="1" dirty="0"/>
          </a:p>
        </p:txBody>
      </p:sp>
      <p:graphicFrame>
        <p:nvGraphicFramePr>
          <p:cNvPr id="4" name="Content Placeholder 3">
            <a:extLst>
              <a:ext uri="{FF2B5EF4-FFF2-40B4-BE49-F238E27FC236}">
                <a16:creationId xmlns:a16="http://schemas.microsoft.com/office/drawing/2014/main" id="{049BC4FF-2152-40EA-9E51-638396225215}"/>
              </a:ext>
            </a:extLst>
          </p:cNvPr>
          <p:cNvGraphicFramePr>
            <a:graphicFrameLocks noGrp="1"/>
          </p:cNvGraphicFramePr>
          <p:nvPr>
            <p:ph idx="1"/>
          </p:nvPr>
        </p:nvGraphicFramePr>
        <p:xfrm>
          <a:off x="1981200" y="1600200"/>
          <a:ext cx="8229600" cy="472439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137227">
                <a:tc>
                  <a:txBody>
                    <a:bodyPr/>
                    <a:lstStyle/>
                    <a:p>
                      <a:r>
                        <a:rPr lang="en-US" sz="2400" dirty="0">
                          <a:latin typeface="Times New Roman" pitchFamily="18" charset="0"/>
                          <a:cs typeface="Times New Roman" pitchFamily="18" charset="0"/>
                        </a:rPr>
                        <a:t>Language</a:t>
                      </a:r>
                      <a:endParaRPr lang="en-IN"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Language Level</a:t>
                      </a:r>
                    </a:p>
                    <a:p>
                      <a:endParaRPr lang="en-IN"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Variance</a:t>
                      </a:r>
                      <a:endParaRPr lang="en-IN"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512453">
                <a:tc>
                  <a:txBody>
                    <a:bodyPr/>
                    <a:lstStyle/>
                    <a:p>
                      <a:r>
                        <a:rPr lang="en-US" sz="1800" dirty="0"/>
                        <a:t>PL/1</a:t>
                      </a:r>
                      <a:endParaRPr lang="en-IN" sz="1800" dirty="0"/>
                    </a:p>
                  </a:txBody>
                  <a:tcPr/>
                </a:tc>
                <a:tc>
                  <a:txBody>
                    <a:bodyPr/>
                    <a:lstStyle/>
                    <a:p>
                      <a:r>
                        <a:rPr lang="en-US" sz="1800" dirty="0"/>
                        <a:t>1.53</a:t>
                      </a:r>
                      <a:endParaRPr lang="en-IN" sz="1800" dirty="0"/>
                    </a:p>
                  </a:txBody>
                  <a:tcPr/>
                </a:tc>
                <a:tc>
                  <a:txBody>
                    <a:bodyPr/>
                    <a:lstStyle/>
                    <a:p>
                      <a:r>
                        <a:rPr lang="en-US" sz="1800" dirty="0"/>
                        <a:t>0.92</a:t>
                      </a:r>
                      <a:endParaRPr lang="en-IN" sz="1800" dirty="0"/>
                    </a:p>
                  </a:txBody>
                  <a:tcPr/>
                </a:tc>
                <a:extLst>
                  <a:ext uri="{0D108BD9-81ED-4DB2-BD59-A6C34878D82A}">
                    <a16:rowId xmlns:a16="http://schemas.microsoft.com/office/drawing/2014/main" val="10001"/>
                  </a:ext>
                </a:extLst>
              </a:tr>
              <a:tr h="512453">
                <a:tc>
                  <a:txBody>
                    <a:bodyPr/>
                    <a:lstStyle/>
                    <a:p>
                      <a:r>
                        <a:rPr lang="en-US" sz="1800" dirty="0"/>
                        <a:t>ALGOL</a:t>
                      </a:r>
                      <a:endParaRPr lang="en-IN" sz="1800" dirty="0"/>
                    </a:p>
                  </a:txBody>
                  <a:tcPr/>
                </a:tc>
                <a:tc>
                  <a:txBody>
                    <a:bodyPr/>
                    <a:lstStyle/>
                    <a:p>
                      <a:r>
                        <a:rPr lang="en-US" sz="1800" dirty="0"/>
                        <a:t>1.21</a:t>
                      </a:r>
                      <a:endParaRPr lang="en-IN" sz="1800" dirty="0"/>
                    </a:p>
                  </a:txBody>
                  <a:tcPr/>
                </a:tc>
                <a:tc>
                  <a:txBody>
                    <a:bodyPr/>
                    <a:lstStyle/>
                    <a:p>
                      <a:r>
                        <a:rPr lang="en-US" sz="1800" dirty="0"/>
                        <a:t>0.74</a:t>
                      </a:r>
                      <a:endParaRPr lang="en-IN" sz="1800" dirty="0"/>
                    </a:p>
                  </a:txBody>
                  <a:tcPr/>
                </a:tc>
                <a:extLst>
                  <a:ext uri="{0D108BD9-81ED-4DB2-BD59-A6C34878D82A}">
                    <a16:rowId xmlns:a16="http://schemas.microsoft.com/office/drawing/2014/main" val="10002"/>
                  </a:ext>
                </a:extLst>
              </a:tr>
              <a:tr h="512453">
                <a:tc>
                  <a:txBody>
                    <a:bodyPr/>
                    <a:lstStyle/>
                    <a:p>
                      <a:r>
                        <a:rPr lang="en-US" sz="1800" dirty="0"/>
                        <a:t>FORTRAN</a:t>
                      </a:r>
                      <a:endParaRPr lang="en-IN" sz="1800" dirty="0"/>
                    </a:p>
                  </a:txBody>
                  <a:tcPr/>
                </a:tc>
                <a:tc>
                  <a:txBody>
                    <a:bodyPr/>
                    <a:lstStyle/>
                    <a:p>
                      <a:r>
                        <a:rPr lang="en-US" sz="1800" dirty="0"/>
                        <a:t>1.14</a:t>
                      </a:r>
                      <a:endParaRPr lang="en-IN" sz="1800" dirty="0"/>
                    </a:p>
                  </a:txBody>
                  <a:tcPr/>
                </a:tc>
                <a:tc>
                  <a:txBody>
                    <a:bodyPr/>
                    <a:lstStyle/>
                    <a:p>
                      <a:r>
                        <a:rPr lang="en-US" sz="1800" dirty="0"/>
                        <a:t>0.81</a:t>
                      </a:r>
                      <a:endParaRPr lang="en-IN" sz="1800" dirty="0"/>
                    </a:p>
                  </a:txBody>
                  <a:tcPr/>
                </a:tc>
                <a:extLst>
                  <a:ext uri="{0D108BD9-81ED-4DB2-BD59-A6C34878D82A}">
                    <a16:rowId xmlns:a16="http://schemas.microsoft.com/office/drawing/2014/main" val="10003"/>
                  </a:ext>
                </a:extLst>
              </a:tr>
              <a:tr h="512453">
                <a:tc>
                  <a:txBody>
                    <a:bodyPr/>
                    <a:lstStyle/>
                    <a:p>
                      <a:r>
                        <a:rPr lang="en-US" sz="1800" dirty="0"/>
                        <a:t>CDC Assembly</a:t>
                      </a:r>
                      <a:endParaRPr lang="en-IN" sz="1800" dirty="0"/>
                    </a:p>
                  </a:txBody>
                  <a:tcPr/>
                </a:tc>
                <a:tc>
                  <a:txBody>
                    <a:bodyPr/>
                    <a:lstStyle/>
                    <a:p>
                      <a:r>
                        <a:rPr lang="en-US" sz="1800" dirty="0"/>
                        <a:t>0.88</a:t>
                      </a:r>
                      <a:endParaRPr lang="en-IN" sz="1800" dirty="0"/>
                    </a:p>
                  </a:txBody>
                  <a:tcPr/>
                </a:tc>
                <a:tc>
                  <a:txBody>
                    <a:bodyPr/>
                    <a:lstStyle/>
                    <a:p>
                      <a:r>
                        <a:rPr lang="en-US" sz="1800" dirty="0"/>
                        <a:t>0.42</a:t>
                      </a:r>
                      <a:endParaRPr lang="en-IN" sz="1800" dirty="0"/>
                    </a:p>
                  </a:txBody>
                  <a:tcPr/>
                </a:tc>
                <a:extLst>
                  <a:ext uri="{0D108BD9-81ED-4DB2-BD59-A6C34878D82A}">
                    <a16:rowId xmlns:a16="http://schemas.microsoft.com/office/drawing/2014/main" val="10004"/>
                  </a:ext>
                </a:extLst>
              </a:tr>
              <a:tr h="512453">
                <a:tc>
                  <a:txBody>
                    <a:bodyPr/>
                    <a:lstStyle/>
                    <a:p>
                      <a:r>
                        <a:rPr lang="en-US" sz="1800" dirty="0"/>
                        <a:t>PASCAL</a:t>
                      </a:r>
                      <a:endParaRPr lang="en-IN" sz="1800" dirty="0"/>
                    </a:p>
                  </a:txBody>
                  <a:tcPr/>
                </a:tc>
                <a:tc>
                  <a:txBody>
                    <a:bodyPr/>
                    <a:lstStyle/>
                    <a:p>
                      <a:r>
                        <a:rPr lang="en-US" sz="1800" dirty="0"/>
                        <a:t>2.54</a:t>
                      </a:r>
                      <a:endParaRPr lang="en-IN" sz="1800" dirty="0"/>
                    </a:p>
                  </a:txBody>
                  <a:tcPr/>
                </a:tc>
                <a:tc>
                  <a:txBody>
                    <a:bodyPr/>
                    <a:lstStyle/>
                    <a:p>
                      <a:r>
                        <a:rPr lang="en-US" sz="1800" dirty="0"/>
                        <a:t>----</a:t>
                      </a:r>
                      <a:endParaRPr lang="en-IN" sz="1800" dirty="0"/>
                    </a:p>
                  </a:txBody>
                  <a:tcPr/>
                </a:tc>
                <a:extLst>
                  <a:ext uri="{0D108BD9-81ED-4DB2-BD59-A6C34878D82A}">
                    <a16:rowId xmlns:a16="http://schemas.microsoft.com/office/drawing/2014/main" val="10005"/>
                  </a:ext>
                </a:extLst>
              </a:tr>
              <a:tr h="512453">
                <a:tc>
                  <a:txBody>
                    <a:bodyPr/>
                    <a:lstStyle/>
                    <a:p>
                      <a:r>
                        <a:rPr lang="en-US" sz="1800" dirty="0"/>
                        <a:t>APL</a:t>
                      </a:r>
                      <a:endParaRPr lang="en-IN" sz="1800" dirty="0"/>
                    </a:p>
                  </a:txBody>
                  <a:tcPr/>
                </a:tc>
                <a:tc>
                  <a:txBody>
                    <a:bodyPr/>
                    <a:lstStyle/>
                    <a:p>
                      <a:r>
                        <a:rPr lang="en-US" sz="1800" dirty="0"/>
                        <a:t>2.42</a:t>
                      </a:r>
                      <a:endParaRPr lang="en-IN" sz="1800" dirty="0"/>
                    </a:p>
                  </a:txBody>
                  <a:tcPr/>
                </a:tc>
                <a:tc>
                  <a:txBody>
                    <a:bodyPr/>
                    <a:lstStyle/>
                    <a:p>
                      <a:r>
                        <a:rPr lang="en-US" sz="1800" dirty="0"/>
                        <a:t>----</a:t>
                      </a:r>
                      <a:endParaRPr lang="en-IN" sz="1800" dirty="0"/>
                    </a:p>
                  </a:txBody>
                  <a:tcPr/>
                </a:tc>
                <a:extLst>
                  <a:ext uri="{0D108BD9-81ED-4DB2-BD59-A6C34878D82A}">
                    <a16:rowId xmlns:a16="http://schemas.microsoft.com/office/drawing/2014/main" val="10006"/>
                  </a:ext>
                </a:extLst>
              </a:tr>
              <a:tr h="512453">
                <a:tc>
                  <a:txBody>
                    <a:bodyPr/>
                    <a:lstStyle/>
                    <a:p>
                      <a:r>
                        <a:rPr lang="en-US" sz="1800" dirty="0"/>
                        <a:t>C</a:t>
                      </a:r>
                      <a:endParaRPr lang="en-IN" sz="1800" dirty="0"/>
                    </a:p>
                  </a:txBody>
                  <a:tcPr/>
                </a:tc>
                <a:tc>
                  <a:txBody>
                    <a:bodyPr/>
                    <a:lstStyle/>
                    <a:p>
                      <a:r>
                        <a:rPr lang="en-US" sz="1800" dirty="0"/>
                        <a:t>0.857</a:t>
                      </a:r>
                      <a:endParaRPr lang="en-IN" sz="1800" dirty="0"/>
                    </a:p>
                  </a:txBody>
                  <a:tcPr/>
                </a:tc>
                <a:tc>
                  <a:txBody>
                    <a:bodyPr/>
                    <a:lstStyle/>
                    <a:p>
                      <a:r>
                        <a:rPr lang="en-US" sz="1800" dirty="0"/>
                        <a:t>0.445</a:t>
                      </a:r>
                      <a:endParaRPr lang="en-IN" sz="1800" dirty="0"/>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E1A66D39-D5A1-4CB6-AD2E-D54AED830F41}"/>
                  </a:ext>
                </a:extLst>
              </p14:cNvPr>
              <p14:cNvContentPartPr/>
              <p14:nvPr/>
            </p14:nvContentPartPr>
            <p14:xfrm>
              <a:off x="5957607" y="1995022"/>
              <a:ext cx="638640" cy="429840"/>
            </p14:xfrm>
          </p:contentPart>
        </mc:Choice>
        <mc:Fallback xmlns="">
          <p:pic>
            <p:nvPicPr>
              <p:cNvPr id="13" name="Ink 12">
                <a:extLst>
                  <a:ext uri="{FF2B5EF4-FFF2-40B4-BE49-F238E27FC236}">
                    <a16:creationId xmlns:a16="http://schemas.microsoft.com/office/drawing/2014/main" id="{E1A66D39-D5A1-4CB6-AD2E-D54AED830F41}"/>
                  </a:ext>
                </a:extLst>
              </p:cNvPr>
              <p:cNvPicPr/>
              <p:nvPr/>
            </p:nvPicPr>
            <p:blipFill>
              <a:blip r:embed="rId3"/>
              <a:stretch>
                <a:fillRect/>
              </a:stretch>
            </p:blipFill>
            <p:spPr>
              <a:xfrm>
                <a:off x="5945727" y="1983142"/>
                <a:ext cx="6624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69894AB-754D-4B71-83A8-49281DF4539C}"/>
                  </a:ext>
                </a:extLst>
              </p14:cNvPr>
              <p14:cNvContentPartPr/>
              <p14:nvPr/>
            </p14:nvContentPartPr>
            <p14:xfrm>
              <a:off x="8853087" y="1676422"/>
              <a:ext cx="819000" cy="625680"/>
            </p14:xfrm>
          </p:contentPart>
        </mc:Choice>
        <mc:Fallback xmlns="">
          <p:pic>
            <p:nvPicPr>
              <p:cNvPr id="17" name="Ink 16">
                <a:extLst>
                  <a:ext uri="{FF2B5EF4-FFF2-40B4-BE49-F238E27FC236}">
                    <a16:creationId xmlns:a16="http://schemas.microsoft.com/office/drawing/2014/main" id="{369894AB-754D-4B71-83A8-49281DF4539C}"/>
                  </a:ext>
                </a:extLst>
              </p:cNvPr>
              <p:cNvPicPr/>
              <p:nvPr/>
            </p:nvPicPr>
            <p:blipFill>
              <a:blip r:embed="rId5"/>
              <a:stretch>
                <a:fillRect/>
              </a:stretch>
            </p:blipFill>
            <p:spPr>
              <a:xfrm>
                <a:off x="8841207" y="1664542"/>
                <a:ext cx="842760" cy="649440"/>
              </a:xfrm>
              <a:prstGeom prst="rect">
                <a:avLst/>
              </a:prstGeom>
            </p:spPr>
          </p:pic>
        </mc:Fallback>
      </mc:AlternateContent>
      <p:pic>
        <p:nvPicPr>
          <p:cNvPr id="79915" name="Picture 4" descr="Best Private University in Mathura, Uttar Pradesh(UP), India">
            <a:extLst>
              <a:ext uri="{FF2B5EF4-FFF2-40B4-BE49-F238E27FC236}">
                <a16:creationId xmlns:a16="http://schemas.microsoft.com/office/drawing/2014/main" id="{5C9757ED-DC30-487B-B706-A2FA144CA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3C1D8-BD0B-407A-B384-237C1787D974}"/>
              </a:ext>
            </a:extLst>
          </p:cNvPr>
          <p:cNvPicPr>
            <a:picLocks noChangeAspect="1"/>
          </p:cNvPicPr>
          <p:nvPr/>
        </p:nvPicPr>
        <p:blipFill>
          <a:blip r:embed="rId2"/>
          <a:stretch>
            <a:fillRect/>
          </a:stretch>
        </p:blipFill>
        <p:spPr>
          <a:xfrm>
            <a:off x="633046" y="211016"/>
            <a:ext cx="10818055" cy="6372664"/>
          </a:xfrm>
          <a:prstGeom prst="rect">
            <a:avLst/>
          </a:prstGeom>
        </p:spPr>
      </p:pic>
    </p:spTree>
    <p:extLst>
      <p:ext uri="{BB962C8B-B14F-4D97-AF65-F5344CB8AC3E}">
        <p14:creationId xmlns:p14="http://schemas.microsoft.com/office/powerpoint/2010/main" val="4022798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49049-E22A-4DBE-B972-4E0EC089F292}"/>
              </a:ext>
            </a:extLst>
          </p:cNvPr>
          <p:cNvPicPr>
            <a:picLocks noChangeAspect="1"/>
          </p:cNvPicPr>
          <p:nvPr/>
        </p:nvPicPr>
        <p:blipFill>
          <a:blip r:embed="rId2"/>
          <a:stretch>
            <a:fillRect/>
          </a:stretch>
        </p:blipFill>
        <p:spPr>
          <a:xfrm>
            <a:off x="689317" y="309489"/>
            <a:ext cx="10902461" cy="6548511"/>
          </a:xfrm>
          <a:prstGeom prst="rect">
            <a:avLst/>
          </a:prstGeom>
        </p:spPr>
      </p:pic>
    </p:spTree>
    <p:extLst>
      <p:ext uri="{BB962C8B-B14F-4D97-AF65-F5344CB8AC3E}">
        <p14:creationId xmlns:p14="http://schemas.microsoft.com/office/powerpoint/2010/main" val="2868582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C5957-83DF-4EAC-8135-900619DDC179}"/>
              </a:ext>
            </a:extLst>
          </p:cNvPr>
          <p:cNvPicPr>
            <a:picLocks noChangeAspect="1"/>
          </p:cNvPicPr>
          <p:nvPr/>
        </p:nvPicPr>
        <p:blipFill>
          <a:blip r:embed="rId2"/>
          <a:stretch>
            <a:fillRect/>
          </a:stretch>
        </p:blipFill>
        <p:spPr>
          <a:xfrm>
            <a:off x="914400" y="689317"/>
            <a:ext cx="10325685" cy="5584874"/>
          </a:xfrm>
          <a:prstGeom prst="rect">
            <a:avLst/>
          </a:prstGeom>
        </p:spPr>
      </p:pic>
    </p:spTree>
    <p:extLst>
      <p:ext uri="{BB962C8B-B14F-4D97-AF65-F5344CB8AC3E}">
        <p14:creationId xmlns:p14="http://schemas.microsoft.com/office/powerpoint/2010/main" val="266058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614EA4-56A1-491C-A36D-90A6933965F0}"/>
              </a:ext>
            </a:extLst>
          </p:cNvPr>
          <p:cNvSpPr>
            <a:spLocks noGrp="1"/>
          </p:cNvSpPr>
          <p:nvPr>
            <p:ph idx="1"/>
          </p:nvPr>
        </p:nvSpPr>
        <p:spPr>
          <a:xfrm>
            <a:off x="5638800" y="152400"/>
            <a:ext cx="4724400" cy="1295400"/>
          </a:xfrm>
        </p:spPr>
        <p:style>
          <a:lnRef idx="3">
            <a:schemeClr val="lt1"/>
          </a:lnRef>
          <a:fillRef idx="1">
            <a:schemeClr val="accent1"/>
          </a:fillRef>
          <a:effectRef idx="1">
            <a:schemeClr val="accent1"/>
          </a:effectRef>
          <a:fontRef idx="minor">
            <a:schemeClr val="lt1"/>
          </a:fontRef>
        </p:style>
        <p:txBody>
          <a:bodyPr rtlCol="0">
            <a:normAutofit/>
          </a:bodyPr>
          <a:lstStyle/>
          <a:p>
            <a:pPr marL="0" indent="0" algn="just">
              <a:buNone/>
              <a:defRPr/>
            </a:pPr>
            <a:r>
              <a:rPr lang="en-IN" dirty="0"/>
              <a:t>Attributes</a:t>
            </a:r>
            <a:endParaRPr lang="en-US" dirty="0"/>
          </a:p>
        </p:txBody>
      </p:sp>
      <p:pic>
        <p:nvPicPr>
          <p:cNvPr id="10243" name="Picture 2" descr="Best Private University in Mathura, Uttar Pradesh(UP), India">
            <a:extLst>
              <a:ext uri="{FF2B5EF4-FFF2-40B4-BE49-F238E27FC236}">
                <a16:creationId xmlns:a16="http://schemas.microsoft.com/office/drawing/2014/main" id="{463B675E-DB16-458B-9F2D-D80680321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017E76-F659-47D3-891E-49EB43E8570F}"/>
              </a:ext>
            </a:extLst>
          </p:cNvPr>
          <p:cNvSpPr/>
          <p:nvPr/>
        </p:nvSpPr>
        <p:spPr>
          <a:xfrm>
            <a:off x="1524000" y="1600201"/>
            <a:ext cx="8915400" cy="22463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just">
              <a:defRPr/>
            </a:pPr>
            <a:r>
              <a:rPr lang="en-US" sz="2800" dirty="0"/>
              <a:t>An attributes is a data value held by the objects in a class. The square class has two attributes: a </a:t>
            </a:r>
            <a:r>
              <a:rPr lang="en-US" sz="2800" dirty="0" err="1"/>
              <a:t>colour</a:t>
            </a:r>
            <a:r>
              <a:rPr lang="en-US" sz="2800" dirty="0"/>
              <a:t> and array of points. Each attributes has a value for each object instance</a:t>
            </a:r>
            <a:endParaRPr lang="en-IN" sz="2800" dirty="0"/>
          </a:p>
          <a:p>
            <a:pPr algn="just">
              <a:defRPr/>
            </a:pPr>
            <a:endParaRPr lang="en-US" sz="2800" dirty="0"/>
          </a:p>
          <a:p>
            <a:pPr algn="just">
              <a:defRPr/>
            </a:pPr>
            <a:endParaRPr lang="en-US" sz="2800" dirty="0"/>
          </a:p>
        </p:txBody>
      </p:sp>
      <p:pic>
        <p:nvPicPr>
          <p:cNvPr id="10245" name="Picture 2">
            <a:extLst>
              <a:ext uri="{FF2B5EF4-FFF2-40B4-BE49-F238E27FC236}">
                <a16:creationId xmlns:a16="http://schemas.microsoft.com/office/drawing/2014/main" id="{AE627D16-55D0-4A22-9E2A-7AAA5FD39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038601"/>
            <a:ext cx="58674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BCB35-8BE3-4469-A6D9-DA9293EC60B8}"/>
              </a:ext>
            </a:extLst>
          </p:cNvPr>
          <p:cNvPicPr>
            <a:picLocks noChangeAspect="1"/>
          </p:cNvPicPr>
          <p:nvPr/>
        </p:nvPicPr>
        <p:blipFill>
          <a:blip r:embed="rId2"/>
          <a:stretch>
            <a:fillRect/>
          </a:stretch>
        </p:blipFill>
        <p:spPr>
          <a:xfrm>
            <a:off x="590843" y="281354"/>
            <a:ext cx="10832123" cy="6063175"/>
          </a:xfrm>
          <a:prstGeom prst="rect">
            <a:avLst/>
          </a:prstGeom>
        </p:spPr>
      </p:pic>
    </p:spTree>
    <p:extLst>
      <p:ext uri="{BB962C8B-B14F-4D97-AF65-F5344CB8AC3E}">
        <p14:creationId xmlns:p14="http://schemas.microsoft.com/office/powerpoint/2010/main" val="608765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6C577-2F3D-4DE0-B957-B95F2F013772}"/>
              </a:ext>
            </a:extLst>
          </p:cNvPr>
          <p:cNvPicPr>
            <a:picLocks noChangeAspect="1"/>
          </p:cNvPicPr>
          <p:nvPr/>
        </p:nvPicPr>
        <p:blipFill>
          <a:blip r:embed="rId2"/>
          <a:stretch>
            <a:fillRect/>
          </a:stretch>
        </p:blipFill>
        <p:spPr>
          <a:xfrm>
            <a:off x="886265" y="478302"/>
            <a:ext cx="10381957" cy="6175716"/>
          </a:xfrm>
          <a:prstGeom prst="rect">
            <a:avLst/>
          </a:prstGeom>
        </p:spPr>
      </p:pic>
    </p:spTree>
    <p:extLst>
      <p:ext uri="{BB962C8B-B14F-4D97-AF65-F5344CB8AC3E}">
        <p14:creationId xmlns:p14="http://schemas.microsoft.com/office/powerpoint/2010/main" val="2271300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43B2C-688B-4721-8F5F-18F02033D614}"/>
              </a:ext>
            </a:extLst>
          </p:cNvPr>
          <p:cNvPicPr>
            <a:picLocks noChangeAspect="1"/>
          </p:cNvPicPr>
          <p:nvPr/>
        </p:nvPicPr>
        <p:blipFill>
          <a:blip r:embed="rId2"/>
          <a:stretch>
            <a:fillRect/>
          </a:stretch>
        </p:blipFill>
        <p:spPr>
          <a:xfrm>
            <a:off x="478301" y="323557"/>
            <a:ext cx="11099409" cy="6217920"/>
          </a:xfrm>
          <a:prstGeom prst="rect">
            <a:avLst/>
          </a:prstGeom>
        </p:spPr>
      </p:pic>
    </p:spTree>
    <p:extLst>
      <p:ext uri="{BB962C8B-B14F-4D97-AF65-F5344CB8AC3E}">
        <p14:creationId xmlns:p14="http://schemas.microsoft.com/office/powerpoint/2010/main" val="2333570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F277C-CA68-4ADA-BDE6-66F1C2694C01}"/>
              </a:ext>
            </a:extLst>
          </p:cNvPr>
          <p:cNvPicPr>
            <a:picLocks noChangeAspect="1"/>
          </p:cNvPicPr>
          <p:nvPr/>
        </p:nvPicPr>
        <p:blipFill>
          <a:blip r:embed="rId2"/>
          <a:stretch>
            <a:fillRect/>
          </a:stretch>
        </p:blipFill>
        <p:spPr>
          <a:xfrm>
            <a:off x="520505" y="281354"/>
            <a:ext cx="11254153" cy="6471138"/>
          </a:xfrm>
          <a:prstGeom prst="rect">
            <a:avLst/>
          </a:prstGeom>
        </p:spPr>
      </p:pic>
    </p:spTree>
    <p:extLst>
      <p:ext uri="{BB962C8B-B14F-4D97-AF65-F5344CB8AC3E}">
        <p14:creationId xmlns:p14="http://schemas.microsoft.com/office/powerpoint/2010/main" val="2862146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D599B-B094-4144-BF35-956A25CE357B}"/>
              </a:ext>
            </a:extLst>
          </p:cNvPr>
          <p:cNvPicPr>
            <a:picLocks noChangeAspect="1"/>
          </p:cNvPicPr>
          <p:nvPr/>
        </p:nvPicPr>
        <p:blipFill>
          <a:blip r:embed="rId2"/>
          <a:stretch>
            <a:fillRect/>
          </a:stretch>
        </p:blipFill>
        <p:spPr>
          <a:xfrm>
            <a:off x="422031" y="295422"/>
            <a:ext cx="11380763" cy="6400800"/>
          </a:xfrm>
          <a:prstGeom prst="rect">
            <a:avLst/>
          </a:prstGeom>
        </p:spPr>
      </p:pic>
    </p:spTree>
    <p:extLst>
      <p:ext uri="{BB962C8B-B14F-4D97-AF65-F5344CB8AC3E}">
        <p14:creationId xmlns:p14="http://schemas.microsoft.com/office/powerpoint/2010/main" val="1783423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9C9E4-895A-483F-8D2D-96F362C7F52B}"/>
              </a:ext>
            </a:extLst>
          </p:cNvPr>
          <p:cNvSpPr txBox="1"/>
          <p:nvPr/>
        </p:nvSpPr>
        <p:spPr>
          <a:xfrm>
            <a:off x="165294" y="216263"/>
            <a:ext cx="8500403" cy="523220"/>
          </a:xfrm>
          <a:prstGeom prst="rect">
            <a:avLst/>
          </a:prstGeom>
          <a:noFill/>
        </p:spPr>
        <p:txBody>
          <a:bodyPr wrap="square">
            <a:spAutoFit/>
          </a:bodyPr>
          <a:lstStyle/>
          <a:p>
            <a:r>
              <a:rPr lang="en-US" sz="2800" b="1" i="0" dirty="0">
                <a:solidFill>
                  <a:srgbClr val="273239"/>
                </a:solidFill>
                <a:effectLst/>
                <a:latin typeface="urw-din"/>
              </a:rPr>
              <a:t>What are different types of software testing?</a:t>
            </a:r>
            <a:r>
              <a:rPr lang="en-US" sz="2800" b="0" i="0" dirty="0">
                <a:solidFill>
                  <a:srgbClr val="273239"/>
                </a:solidFill>
                <a:effectLst/>
                <a:latin typeface="urw-din"/>
              </a:rPr>
              <a:t> </a:t>
            </a:r>
            <a:endParaRPr lang="en-IN" sz="2800" dirty="0"/>
          </a:p>
        </p:txBody>
      </p:sp>
      <p:sp>
        <p:nvSpPr>
          <p:cNvPr id="5" name="TextBox 4">
            <a:extLst>
              <a:ext uri="{FF2B5EF4-FFF2-40B4-BE49-F238E27FC236}">
                <a16:creationId xmlns:a16="http://schemas.microsoft.com/office/drawing/2014/main" id="{6C15ED8D-24CA-46B0-9D8A-179248840390}"/>
              </a:ext>
            </a:extLst>
          </p:cNvPr>
          <p:cNvSpPr txBox="1"/>
          <p:nvPr/>
        </p:nvSpPr>
        <p:spPr>
          <a:xfrm>
            <a:off x="537502" y="739483"/>
            <a:ext cx="11116995" cy="1938992"/>
          </a:xfrm>
          <a:prstGeom prst="rect">
            <a:avLst/>
          </a:prstGeom>
          <a:noFill/>
        </p:spPr>
        <p:txBody>
          <a:bodyPr wrap="square">
            <a:spAutoFit/>
          </a:bodyPr>
          <a:lstStyle/>
          <a:p>
            <a:pPr algn="just"/>
            <a:r>
              <a:rPr lang="en-US" sz="2400" b="0" i="0" dirty="0">
                <a:solidFill>
                  <a:srgbClr val="273239"/>
                </a:solidFill>
                <a:effectLst/>
                <a:latin typeface="urw-din"/>
              </a:rPr>
              <a:t>1. </a:t>
            </a:r>
            <a:r>
              <a:rPr lang="en-US" sz="2400" b="1" i="0" dirty="0">
                <a:solidFill>
                  <a:srgbClr val="273239"/>
                </a:solidFill>
                <a:effectLst/>
                <a:latin typeface="urw-din"/>
              </a:rPr>
              <a:t>Manual Testing:</a:t>
            </a:r>
            <a:r>
              <a:rPr lang="en-US" sz="2400" b="0" i="0" dirty="0">
                <a:solidFill>
                  <a:srgbClr val="273239"/>
                </a:solidFill>
                <a:effectLst/>
                <a:latin typeface="urw-din"/>
              </a:rPr>
              <a:t> Manual testing includes testing software manually, i.e., without using any automated tool or any script. In this type, the tester takes over the role of an end-user and tests the software to identify any unexpected behavior or bug. There are different stages for manual testing such as unit testing, integration testing, system testing, and user acceptance testing. </a:t>
            </a:r>
            <a:endParaRPr lang="en-IN" sz="2400" dirty="0"/>
          </a:p>
        </p:txBody>
      </p:sp>
      <p:sp>
        <p:nvSpPr>
          <p:cNvPr id="7" name="TextBox 6">
            <a:extLst>
              <a:ext uri="{FF2B5EF4-FFF2-40B4-BE49-F238E27FC236}">
                <a16:creationId xmlns:a16="http://schemas.microsoft.com/office/drawing/2014/main" id="{993A43C7-9649-4CD8-98B8-B32106463D4F}"/>
              </a:ext>
            </a:extLst>
          </p:cNvPr>
          <p:cNvSpPr txBox="1"/>
          <p:nvPr/>
        </p:nvSpPr>
        <p:spPr>
          <a:xfrm>
            <a:off x="165294" y="4433390"/>
            <a:ext cx="11226017" cy="1569660"/>
          </a:xfrm>
          <a:prstGeom prst="rect">
            <a:avLst/>
          </a:prstGeom>
          <a:noFill/>
        </p:spPr>
        <p:txBody>
          <a:bodyPr wrap="square">
            <a:spAutoFit/>
          </a:bodyPr>
          <a:lstStyle/>
          <a:p>
            <a:pPr algn="just"/>
            <a:r>
              <a:rPr lang="en-US" sz="2400" b="0" i="0" dirty="0">
                <a:solidFill>
                  <a:srgbClr val="273239"/>
                </a:solidFill>
                <a:effectLst/>
                <a:latin typeface="urw-din"/>
              </a:rPr>
              <a:t> 2.</a:t>
            </a:r>
            <a:r>
              <a:rPr lang="en-US" sz="2400" b="1" i="0" dirty="0">
                <a:solidFill>
                  <a:srgbClr val="273239"/>
                </a:solidFill>
                <a:effectLst/>
                <a:latin typeface="urw-din"/>
              </a:rPr>
              <a:t>Automation Testing:</a:t>
            </a:r>
            <a:r>
              <a:rPr lang="en-US" sz="2400" b="0" i="0" dirty="0">
                <a:solidFill>
                  <a:srgbClr val="273239"/>
                </a:solidFill>
                <a:effectLst/>
                <a:latin typeface="urw-din"/>
              </a:rPr>
              <a:t> Automation testing, which is also known as Test Automation, is when the tester writes scripts and uses another software to test the product. This process involves the automation of a manual process. Automation Testing is used to re-run the test scenarios that were performed manually, quickly, and repeatedly. </a:t>
            </a:r>
            <a:endParaRPr lang="en-IN" sz="2400" dirty="0"/>
          </a:p>
        </p:txBody>
      </p:sp>
    </p:spTree>
    <p:extLst>
      <p:ext uri="{BB962C8B-B14F-4D97-AF65-F5344CB8AC3E}">
        <p14:creationId xmlns:p14="http://schemas.microsoft.com/office/powerpoint/2010/main" val="3253911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9BAB4-A037-4B5D-B9B8-A3B6CF2E1F50}"/>
              </a:ext>
            </a:extLst>
          </p:cNvPr>
          <p:cNvSpPr txBox="1"/>
          <p:nvPr/>
        </p:nvSpPr>
        <p:spPr>
          <a:xfrm>
            <a:off x="337625" y="328805"/>
            <a:ext cx="7515663" cy="461665"/>
          </a:xfrm>
          <a:prstGeom prst="rect">
            <a:avLst/>
          </a:prstGeom>
          <a:noFill/>
        </p:spPr>
        <p:txBody>
          <a:bodyPr wrap="square">
            <a:spAutoFit/>
          </a:bodyPr>
          <a:lstStyle/>
          <a:p>
            <a:r>
              <a:rPr lang="en-US" sz="2400" b="1" i="0" dirty="0">
                <a:solidFill>
                  <a:srgbClr val="273239"/>
                </a:solidFill>
                <a:effectLst/>
                <a:latin typeface="urw-din"/>
              </a:rPr>
              <a:t>What are different levels of software testing?</a:t>
            </a:r>
            <a:r>
              <a:rPr lang="en-US" sz="2400" b="0" i="0" dirty="0">
                <a:solidFill>
                  <a:srgbClr val="273239"/>
                </a:solidFill>
                <a:effectLst/>
                <a:latin typeface="urw-din"/>
              </a:rPr>
              <a:t> </a:t>
            </a:r>
            <a:endParaRPr lang="en-IN" sz="2400" b="1" dirty="0"/>
          </a:p>
        </p:txBody>
      </p:sp>
      <p:sp>
        <p:nvSpPr>
          <p:cNvPr id="5" name="TextBox 4">
            <a:extLst>
              <a:ext uri="{FF2B5EF4-FFF2-40B4-BE49-F238E27FC236}">
                <a16:creationId xmlns:a16="http://schemas.microsoft.com/office/drawing/2014/main" id="{97E30382-63A0-427C-A8F6-DF7EB4950AC8}"/>
              </a:ext>
            </a:extLst>
          </p:cNvPr>
          <p:cNvSpPr txBox="1"/>
          <p:nvPr/>
        </p:nvSpPr>
        <p:spPr>
          <a:xfrm>
            <a:off x="647113" y="1163326"/>
            <a:ext cx="10185009" cy="4893647"/>
          </a:xfrm>
          <a:prstGeom prst="rect">
            <a:avLst/>
          </a:prstGeom>
          <a:noFill/>
        </p:spPr>
        <p:txBody>
          <a:bodyPr wrap="square">
            <a:spAutoFit/>
          </a:bodyPr>
          <a:lstStyle/>
          <a:p>
            <a:pPr algn="just" fontAlgn="base"/>
            <a:r>
              <a:rPr lang="en-US" sz="2400" b="0" i="0" dirty="0">
                <a:solidFill>
                  <a:srgbClr val="273239"/>
                </a:solidFill>
                <a:effectLst/>
                <a:latin typeface="urw-din"/>
              </a:rPr>
              <a:t>1</a:t>
            </a:r>
            <a:r>
              <a:rPr lang="en-US" b="0" i="0" dirty="0">
                <a:solidFill>
                  <a:srgbClr val="273239"/>
                </a:solidFill>
                <a:effectLst/>
                <a:latin typeface="urw-din"/>
              </a:rPr>
              <a:t>.</a:t>
            </a:r>
            <a:r>
              <a:rPr lang="en-US" sz="2400" b="0" i="0" dirty="0">
                <a:solidFill>
                  <a:srgbClr val="273239"/>
                </a:solidFill>
                <a:effectLst/>
                <a:latin typeface="urw-din"/>
              </a:rPr>
              <a:t> </a:t>
            </a:r>
            <a:r>
              <a:rPr lang="en-US" sz="2400" b="1" i="0" dirty="0">
                <a:solidFill>
                  <a:srgbClr val="273239"/>
                </a:solidFill>
                <a:effectLst/>
                <a:latin typeface="urw-din"/>
              </a:rPr>
              <a:t>Unit Testing:</a:t>
            </a:r>
            <a:r>
              <a:rPr lang="en-US" sz="2400" b="0" i="0" dirty="0">
                <a:solidFill>
                  <a:srgbClr val="273239"/>
                </a:solidFill>
                <a:effectLst/>
                <a:latin typeface="urw-din"/>
              </a:rPr>
              <a:t> A level of the software testing process where individual units/components of a software/system are tested. The purpose is to validate that each unit of the software performs as designed. </a:t>
            </a:r>
          </a:p>
          <a:p>
            <a:pPr algn="just" fontAlgn="base"/>
            <a:r>
              <a:rPr lang="en-US" sz="2400" b="0" i="0" dirty="0">
                <a:solidFill>
                  <a:srgbClr val="273239"/>
                </a:solidFill>
                <a:effectLst/>
                <a:latin typeface="urw-din"/>
              </a:rPr>
              <a:t>2. </a:t>
            </a:r>
            <a:r>
              <a:rPr lang="en-US" sz="2400" b="1" i="0" dirty="0">
                <a:solidFill>
                  <a:srgbClr val="273239"/>
                </a:solidFill>
                <a:effectLst/>
                <a:latin typeface="urw-din"/>
              </a:rPr>
              <a:t>Integration Testing:</a:t>
            </a:r>
            <a:r>
              <a:rPr lang="en-US" sz="2400" b="0" i="0" dirty="0">
                <a:solidFill>
                  <a:srgbClr val="273239"/>
                </a:solidFill>
                <a:effectLst/>
                <a:latin typeface="urw-din"/>
              </a:rPr>
              <a:t> A level of the software testing process where individual units are combined and tested as a group. The purpose of this level of testing is to expose faults in the interaction between integrated units. </a:t>
            </a:r>
          </a:p>
          <a:p>
            <a:pPr algn="just" fontAlgn="base"/>
            <a:r>
              <a:rPr lang="en-US" sz="2400" b="0" i="0" dirty="0">
                <a:solidFill>
                  <a:srgbClr val="273239"/>
                </a:solidFill>
                <a:effectLst/>
                <a:latin typeface="urw-din"/>
              </a:rPr>
              <a:t>3. </a:t>
            </a:r>
            <a:r>
              <a:rPr lang="en-US" sz="2400" b="1" i="0" dirty="0">
                <a:solidFill>
                  <a:srgbClr val="273239"/>
                </a:solidFill>
                <a:effectLst/>
                <a:latin typeface="urw-din"/>
              </a:rPr>
              <a:t>System Testing:</a:t>
            </a:r>
            <a:r>
              <a:rPr lang="en-US" sz="2400" b="0" i="0" dirty="0">
                <a:solidFill>
                  <a:srgbClr val="273239"/>
                </a:solidFill>
                <a:effectLst/>
                <a:latin typeface="urw-din"/>
              </a:rPr>
              <a:t> A level of the software testing process where a complete, integrated system/software is tested. The purpose of this test is to evaluate the system’s compliance with the specified requirements. </a:t>
            </a:r>
          </a:p>
          <a:p>
            <a:pPr algn="just" fontAlgn="base"/>
            <a:r>
              <a:rPr lang="en-US" sz="2400" b="0" i="0" dirty="0">
                <a:solidFill>
                  <a:srgbClr val="273239"/>
                </a:solidFill>
                <a:effectLst/>
                <a:latin typeface="urw-din"/>
              </a:rPr>
              <a:t>4. </a:t>
            </a:r>
            <a:r>
              <a:rPr lang="en-US" sz="2400" b="1" i="0" dirty="0">
                <a:solidFill>
                  <a:srgbClr val="273239"/>
                </a:solidFill>
                <a:effectLst/>
                <a:latin typeface="urw-din"/>
              </a:rPr>
              <a:t>Acceptance Testing:</a:t>
            </a:r>
            <a:r>
              <a:rPr lang="en-US" sz="2400" b="0" i="0" dirty="0">
                <a:solidFill>
                  <a:srgbClr val="273239"/>
                </a:solidFill>
                <a:effectLst/>
                <a:latin typeface="urw-din"/>
              </a:rPr>
              <a:t> A level of the software testing process where a system is tested for acceptability. The purpose of this test is to evaluate the system’s compliance with the business requirements and assess whether it is acceptable for delivery. </a:t>
            </a:r>
          </a:p>
        </p:txBody>
      </p:sp>
    </p:spTree>
    <p:extLst>
      <p:ext uri="{BB962C8B-B14F-4D97-AF65-F5344CB8AC3E}">
        <p14:creationId xmlns:p14="http://schemas.microsoft.com/office/powerpoint/2010/main" val="1331878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testing levels">
            <a:extLst>
              <a:ext uri="{FF2B5EF4-FFF2-40B4-BE49-F238E27FC236}">
                <a16:creationId xmlns:a16="http://schemas.microsoft.com/office/drawing/2014/main" id="{43D7DCF5-D9DC-4C4C-A491-99D094425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323" y="211015"/>
            <a:ext cx="3601329" cy="648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675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BA15D-078C-4099-8CB4-04D084069AE0}"/>
              </a:ext>
            </a:extLst>
          </p:cNvPr>
          <p:cNvSpPr txBox="1"/>
          <p:nvPr/>
        </p:nvSpPr>
        <p:spPr>
          <a:xfrm>
            <a:off x="349348" y="218441"/>
            <a:ext cx="11493304" cy="523220"/>
          </a:xfrm>
          <a:prstGeom prst="rect">
            <a:avLst/>
          </a:prstGeom>
          <a:noFill/>
        </p:spPr>
        <p:txBody>
          <a:bodyPr wrap="square">
            <a:spAutoFit/>
          </a:bodyPr>
          <a:lstStyle/>
          <a:p>
            <a:pPr algn="ctr"/>
            <a:r>
              <a:rPr lang="en-US" sz="2800" b="1" i="0" dirty="0">
                <a:solidFill>
                  <a:srgbClr val="273239"/>
                </a:solidFill>
                <a:effectLst/>
                <a:latin typeface="urw-din"/>
              </a:rPr>
              <a:t>Software techniques can be majorly classified into two categories </a:t>
            </a:r>
            <a:endParaRPr lang="en-IN" sz="2800" b="1" dirty="0"/>
          </a:p>
        </p:txBody>
      </p:sp>
      <p:sp>
        <p:nvSpPr>
          <p:cNvPr id="5" name="TextBox 4">
            <a:extLst>
              <a:ext uri="{FF2B5EF4-FFF2-40B4-BE49-F238E27FC236}">
                <a16:creationId xmlns:a16="http://schemas.microsoft.com/office/drawing/2014/main" id="{BBD20BEC-CB15-4700-8CE7-F50CBFF2D5D9}"/>
              </a:ext>
            </a:extLst>
          </p:cNvPr>
          <p:cNvSpPr txBox="1"/>
          <p:nvPr/>
        </p:nvSpPr>
        <p:spPr>
          <a:xfrm>
            <a:off x="848751" y="1471102"/>
            <a:ext cx="10494498" cy="4832092"/>
          </a:xfrm>
          <a:prstGeom prst="rect">
            <a:avLst/>
          </a:prstGeom>
          <a:noFill/>
        </p:spPr>
        <p:txBody>
          <a:bodyPr wrap="square">
            <a:spAutoFit/>
          </a:bodyPr>
          <a:lstStyle/>
          <a:p>
            <a:pPr algn="just" fontAlgn="base"/>
            <a:r>
              <a:rPr lang="en-US" sz="2800" b="0" i="0" dirty="0">
                <a:solidFill>
                  <a:srgbClr val="273239"/>
                </a:solidFill>
                <a:effectLst/>
                <a:latin typeface="urw-din"/>
              </a:rPr>
              <a:t>1.</a:t>
            </a:r>
            <a:r>
              <a:rPr lang="en-US" sz="2800" b="1" i="0" dirty="0">
                <a:solidFill>
                  <a:srgbClr val="273239"/>
                </a:solidFill>
                <a:effectLst/>
                <a:latin typeface="urw-din"/>
              </a:rPr>
              <a:t> Black Box Testing:</a:t>
            </a:r>
            <a:r>
              <a:rPr lang="en-US" sz="2800" b="0" i="0" dirty="0">
                <a:solidFill>
                  <a:srgbClr val="273239"/>
                </a:solidFill>
                <a:effectLst/>
                <a:latin typeface="urw-din"/>
              </a:rPr>
              <a:t> The technique of testing in which the tester doesn’t have access to the source code of the software and is conducted at the software interface without concern with the internal logical structure of the software is known as black-box testing. </a:t>
            </a:r>
          </a:p>
          <a:p>
            <a:pPr algn="just" fontAlgn="base"/>
            <a:endParaRPr lang="en-US" sz="2800" dirty="0">
              <a:solidFill>
                <a:srgbClr val="273239"/>
              </a:solidFill>
              <a:latin typeface="urw-din"/>
            </a:endParaRPr>
          </a:p>
          <a:p>
            <a:pPr algn="just" fontAlgn="base"/>
            <a:endParaRPr lang="en-US" sz="2800" b="0" i="0" dirty="0">
              <a:solidFill>
                <a:srgbClr val="273239"/>
              </a:solidFill>
              <a:effectLst/>
              <a:latin typeface="urw-din"/>
            </a:endParaRPr>
          </a:p>
          <a:p>
            <a:pPr algn="just" fontAlgn="base"/>
            <a:r>
              <a:rPr lang="en-US" sz="2800" b="0" i="0" dirty="0">
                <a:solidFill>
                  <a:srgbClr val="273239"/>
                </a:solidFill>
                <a:effectLst/>
                <a:latin typeface="urw-din"/>
              </a:rPr>
              <a:t>2. </a:t>
            </a:r>
            <a:r>
              <a:rPr lang="en-US" sz="2800" b="1" i="0" dirty="0">
                <a:solidFill>
                  <a:srgbClr val="273239"/>
                </a:solidFill>
                <a:effectLst/>
                <a:latin typeface="urw-din"/>
              </a:rPr>
              <a:t>White-Box Testing:</a:t>
            </a:r>
            <a:r>
              <a:rPr lang="en-US" sz="2800" b="0" i="0" dirty="0">
                <a:solidFill>
                  <a:srgbClr val="273239"/>
                </a:solidFill>
                <a:effectLst/>
                <a:latin typeface="urw-din"/>
              </a:rPr>
              <a:t> The technique of testing in which the tester is aware of the internal workings of the product, has access to its source code, and is conducted by making sure that all internal operations are performed according to the specifications is known as white box testing. </a:t>
            </a:r>
          </a:p>
        </p:txBody>
      </p:sp>
    </p:spTree>
    <p:extLst>
      <p:ext uri="{BB962C8B-B14F-4D97-AF65-F5344CB8AC3E}">
        <p14:creationId xmlns:p14="http://schemas.microsoft.com/office/powerpoint/2010/main" val="917621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EA5F33-1AD2-4FF4-8111-588BEE60AA64}"/>
              </a:ext>
            </a:extLst>
          </p:cNvPr>
          <p:cNvGraphicFramePr>
            <a:graphicFrameLocks noGrp="1"/>
          </p:cNvGraphicFramePr>
          <p:nvPr>
            <p:extLst>
              <p:ext uri="{D42A27DB-BD31-4B8C-83A1-F6EECF244321}">
                <p14:modId xmlns:p14="http://schemas.microsoft.com/office/powerpoint/2010/main" val="4221031851"/>
              </p:ext>
            </p:extLst>
          </p:nvPr>
        </p:nvGraphicFramePr>
        <p:xfrm>
          <a:off x="838200" y="198034"/>
          <a:ext cx="10515600" cy="6244970"/>
        </p:xfrm>
        <a:graphic>
          <a:graphicData uri="http://schemas.openxmlformats.org/drawingml/2006/table">
            <a:tbl>
              <a:tblPr/>
              <a:tblGrid>
                <a:gridCol w="5257800">
                  <a:extLst>
                    <a:ext uri="{9D8B030D-6E8A-4147-A177-3AD203B41FA5}">
                      <a16:colId xmlns:a16="http://schemas.microsoft.com/office/drawing/2014/main" val="336378366"/>
                    </a:ext>
                  </a:extLst>
                </a:gridCol>
                <a:gridCol w="5257800">
                  <a:extLst>
                    <a:ext uri="{9D8B030D-6E8A-4147-A177-3AD203B41FA5}">
                      <a16:colId xmlns:a16="http://schemas.microsoft.com/office/drawing/2014/main" val="1365195127"/>
                    </a:ext>
                  </a:extLst>
                </a:gridCol>
              </a:tblGrid>
              <a:tr h="820978">
                <a:tc>
                  <a:txBody>
                    <a:bodyPr/>
                    <a:lstStyle/>
                    <a:p>
                      <a:pPr algn="l" fontAlgn="base"/>
                      <a:r>
                        <a:rPr lang="en-IN" sz="3200" b="1" dirty="0">
                          <a:solidFill>
                            <a:srgbClr val="FF0000"/>
                          </a:solidFill>
                          <a:effectLst/>
                        </a:rPr>
                        <a:t>Black Box Testing</a:t>
                      </a:r>
                    </a:p>
                  </a:txBody>
                  <a:tcPr marL="95250" marR="95250" marT="95250" marB="95250" anchor="ctr">
                    <a:lnL>
                      <a:noFill/>
                    </a:lnL>
                    <a:lnR>
                      <a:noFill/>
                    </a:lnR>
                    <a:lnT>
                      <a:noFill/>
                    </a:lnT>
                    <a:lnB>
                      <a:noFill/>
                    </a:lnB>
                    <a:solidFill>
                      <a:srgbClr val="FFFFFF"/>
                    </a:solidFill>
                  </a:tcPr>
                </a:tc>
                <a:tc>
                  <a:txBody>
                    <a:bodyPr/>
                    <a:lstStyle/>
                    <a:p>
                      <a:pPr algn="l" fontAlgn="base"/>
                      <a:r>
                        <a:rPr lang="en-IN" sz="3200" b="1" dirty="0">
                          <a:solidFill>
                            <a:srgbClr val="FF0000"/>
                          </a:solidFill>
                          <a:effectLst/>
                        </a:rPr>
                        <a:t>White Box Testing</a:t>
                      </a:r>
                    </a:p>
                  </a:txBody>
                  <a:tcPr marL="95250" marR="95250" marT="95250" marB="95250" anchor="ctr">
                    <a:lnL>
                      <a:noFill/>
                    </a:lnL>
                    <a:lnR>
                      <a:noFill/>
                    </a:lnR>
                    <a:lnT>
                      <a:noFill/>
                    </a:lnT>
                    <a:lnB>
                      <a:noFill/>
                    </a:lnB>
                    <a:solidFill>
                      <a:srgbClr val="FFFFFF"/>
                    </a:solidFill>
                  </a:tcPr>
                </a:tc>
                <a:extLst>
                  <a:ext uri="{0D108BD9-81ED-4DB2-BD59-A6C34878D82A}">
                    <a16:rowId xmlns:a16="http://schemas.microsoft.com/office/drawing/2014/main" val="3421986258"/>
                  </a:ext>
                </a:extLst>
              </a:tr>
              <a:tr h="1355998">
                <a:tc>
                  <a:txBody>
                    <a:bodyPr/>
                    <a:lstStyle/>
                    <a:p>
                      <a:pPr algn="l" fontAlgn="base"/>
                      <a:r>
                        <a:rPr lang="en-US" sz="2800" b="0">
                          <a:effectLst/>
                        </a:rPr>
                        <a:t>Internal workings of an application are not required.</a:t>
                      </a:r>
                    </a:p>
                  </a:txBody>
                  <a:tcPr marL="95250" marR="95250" marT="133350" marB="133350" anchor="ctr">
                    <a:lnL>
                      <a:noFill/>
                    </a:lnL>
                    <a:lnR>
                      <a:noFill/>
                    </a:lnR>
                    <a:lnT>
                      <a:noFill/>
                    </a:lnT>
                    <a:lnB>
                      <a:noFill/>
                    </a:lnB>
                    <a:solidFill>
                      <a:srgbClr val="FFFFFF"/>
                    </a:solidFill>
                  </a:tcPr>
                </a:tc>
                <a:tc>
                  <a:txBody>
                    <a:bodyPr/>
                    <a:lstStyle/>
                    <a:p>
                      <a:pPr algn="l" fontAlgn="base"/>
                      <a:r>
                        <a:rPr lang="en-US" sz="2800" b="0">
                          <a:effectLst/>
                        </a:rPr>
                        <a:t>Knowledge of the internal workings is a must.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124280684"/>
                  </a:ext>
                </a:extLst>
              </a:tr>
              <a:tr h="1355998">
                <a:tc>
                  <a:txBody>
                    <a:bodyPr/>
                    <a:lstStyle/>
                    <a:p>
                      <a:pPr algn="l" fontAlgn="base"/>
                      <a:r>
                        <a:rPr lang="en-US" sz="2800" b="0">
                          <a:effectLst/>
                        </a:rPr>
                        <a:t>Also known as closed box/data-driven testing.</a:t>
                      </a:r>
                    </a:p>
                  </a:txBody>
                  <a:tcPr marL="95250" marR="95250" marT="133350" marB="133350" anchor="ctr">
                    <a:lnL>
                      <a:noFill/>
                    </a:lnL>
                    <a:lnR>
                      <a:noFill/>
                    </a:lnR>
                    <a:lnT>
                      <a:noFill/>
                    </a:lnT>
                    <a:lnB>
                      <a:noFill/>
                    </a:lnB>
                    <a:solidFill>
                      <a:srgbClr val="FFFFFF"/>
                    </a:solidFill>
                  </a:tcPr>
                </a:tc>
                <a:tc>
                  <a:txBody>
                    <a:bodyPr/>
                    <a:lstStyle/>
                    <a:p>
                      <a:pPr algn="l" fontAlgn="base"/>
                      <a:r>
                        <a:rPr lang="en-US" sz="2800" b="0">
                          <a:effectLst/>
                        </a:rPr>
                        <a:t>Also known as clear box/structural testing.</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332871289"/>
                  </a:ext>
                </a:extLst>
              </a:tr>
              <a:tr h="1355998">
                <a:tc>
                  <a:txBody>
                    <a:bodyPr/>
                    <a:lstStyle/>
                    <a:p>
                      <a:pPr algn="l" fontAlgn="base"/>
                      <a:r>
                        <a:rPr lang="en-US" sz="2800" b="0">
                          <a:effectLst/>
                        </a:rPr>
                        <a:t>End users, testers, and developers.</a:t>
                      </a:r>
                    </a:p>
                  </a:txBody>
                  <a:tcPr marL="95250" marR="95250" marT="133350" marB="133350" anchor="ctr">
                    <a:lnL>
                      <a:noFill/>
                    </a:lnL>
                    <a:lnR>
                      <a:noFill/>
                    </a:lnR>
                    <a:lnT>
                      <a:noFill/>
                    </a:lnT>
                    <a:lnB>
                      <a:noFill/>
                    </a:lnB>
                    <a:solidFill>
                      <a:srgbClr val="FFFFFF"/>
                    </a:solidFill>
                  </a:tcPr>
                </a:tc>
                <a:tc>
                  <a:txBody>
                    <a:bodyPr/>
                    <a:lstStyle/>
                    <a:p>
                      <a:pPr algn="l" fontAlgn="base"/>
                      <a:r>
                        <a:rPr lang="en-US" sz="2800" b="0">
                          <a:effectLst/>
                        </a:rPr>
                        <a:t>Normally done by testers and developers.</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616423191"/>
                  </a:ext>
                </a:extLst>
              </a:tr>
              <a:tr h="1355998">
                <a:tc>
                  <a:txBody>
                    <a:bodyPr/>
                    <a:lstStyle/>
                    <a:p>
                      <a:pPr algn="l" fontAlgn="base"/>
                      <a:r>
                        <a:rPr lang="en-US" sz="2800" b="0">
                          <a:effectLst/>
                        </a:rPr>
                        <a:t>This can only be done by a trial and error method.</a:t>
                      </a:r>
                    </a:p>
                  </a:txBody>
                  <a:tcPr marL="95250" marR="95250" marT="133350" marB="133350" anchor="ctr">
                    <a:lnL>
                      <a:noFill/>
                    </a:lnL>
                    <a:lnR>
                      <a:noFill/>
                    </a:lnR>
                    <a:lnT>
                      <a:noFill/>
                    </a:lnT>
                    <a:lnB>
                      <a:noFill/>
                    </a:lnB>
                    <a:solidFill>
                      <a:srgbClr val="FFFFFF"/>
                    </a:solidFill>
                  </a:tcPr>
                </a:tc>
                <a:tc>
                  <a:txBody>
                    <a:bodyPr/>
                    <a:lstStyle/>
                    <a:p>
                      <a:pPr algn="l" fontAlgn="base"/>
                      <a:r>
                        <a:rPr lang="en-US" sz="2800" b="0" dirty="0">
                          <a:effectLst/>
                        </a:rPr>
                        <a:t>Data domains and internal boundaries can be better tested.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2298863581"/>
                  </a:ext>
                </a:extLst>
              </a:tr>
            </a:tbl>
          </a:graphicData>
        </a:graphic>
      </p:graphicFrame>
    </p:spTree>
    <p:extLst>
      <p:ext uri="{BB962C8B-B14F-4D97-AF65-F5344CB8AC3E}">
        <p14:creationId xmlns:p14="http://schemas.microsoft.com/office/powerpoint/2010/main" val="526864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22CD-DD98-4413-A4BE-F70120C09099}"/>
              </a:ext>
            </a:extLst>
          </p:cNvPr>
          <p:cNvSpPr>
            <a:spLocks noGrp="1"/>
          </p:cNvSpPr>
          <p:nvPr>
            <p:ph type="title"/>
          </p:nvPr>
        </p:nvSpPr>
        <p:spPr>
          <a:xfrm>
            <a:off x="6019800" y="274638"/>
            <a:ext cx="4191000" cy="1143000"/>
          </a:xfrm>
        </p:spPr>
        <p:style>
          <a:lnRef idx="3">
            <a:schemeClr val="lt1"/>
          </a:lnRef>
          <a:fillRef idx="1">
            <a:schemeClr val="accent1"/>
          </a:fillRef>
          <a:effectRef idx="1">
            <a:schemeClr val="accent1"/>
          </a:effectRef>
          <a:fontRef idx="minor">
            <a:schemeClr val="lt1"/>
          </a:fontRef>
        </p:style>
        <p:txBody>
          <a:bodyPr rtlCol="0"/>
          <a:lstStyle/>
          <a:p>
            <a:pPr>
              <a:defRPr/>
            </a:pPr>
            <a:r>
              <a:rPr lang="en-IN" b="1" dirty="0">
                <a:solidFill>
                  <a:srgbClr val="002060"/>
                </a:solidFill>
              </a:rPr>
              <a:t>Operations</a:t>
            </a:r>
          </a:p>
        </p:txBody>
      </p:sp>
      <p:sp>
        <p:nvSpPr>
          <p:cNvPr id="3" name="Content Placeholder 2">
            <a:extLst>
              <a:ext uri="{FF2B5EF4-FFF2-40B4-BE49-F238E27FC236}">
                <a16:creationId xmlns:a16="http://schemas.microsoft.com/office/drawing/2014/main" id="{EA476DCF-A422-4EA2-8633-C2B5F157661B}"/>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rtlCol="0">
            <a:normAutofit/>
          </a:bodyPr>
          <a:lstStyle/>
          <a:p>
            <a:pPr marL="0" indent="0" algn="just">
              <a:buNone/>
              <a:defRPr/>
            </a:pPr>
            <a:r>
              <a:rPr lang="en-US" dirty="0"/>
              <a:t>An operation is a function or transformation that may be applied to or by objects in a class. </a:t>
            </a:r>
          </a:p>
          <a:p>
            <a:pPr marL="0" indent="0" algn="just">
              <a:buNone/>
              <a:defRPr/>
            </a:pPr>
            <a:r>
              <a:rPr lang="en-US" dirty="0"/>
              <a:t>In the square class, we have two operations: set </a:t>
            </a:r>
            <a:r>
              <a:rPr lang="en-US" dirty="0" err="1"/>
              <a:t>colour</a:t>
            </a:r>
            <a:r>
              <a:rPr lang="en-US" dirty="0"/>
              <a:t>() and draw(). All objects in a class share the same operations. An object “knows” its class, and hence the right implementation of the </a:t>
            </a:r>
            <a:r>
              <a:rPr lang="en-IN" dirty="0"/>
              <a:t>operation.</a:t>
            </a:r>
          </a:p>
          <a:p>
            <a:pPr marL="0" indent="0">
              <a:buNone/>
              <a:defRPr/>
            </a:pPr>
            <a:endParaRPr lang="en-US" dirty="0"/>
          </a:p>
          <a:p>
            <a:pPr>
              <a:defRPr/>
            </a:pPr>
            <a:endParaRPr lang="en-US" dirty="0"/>
          </a:p>
          <a:p>
            <a:pPr>
              <a:defRPr/>
            </a:pPr>
            <a:endParaRPr lang="en-US" dirty="0"/>
          </a:p>
          <a:p>
            <a:pPr>
              <a:defRPr/>
            </a:pPr>
            <a:endParaRPr lang="en-US" dirty="0"/>
          </a:p>
        </p:txBody>
      </p:sp>
      <p:pic>
        <p:nvPicPr>
          <p:cNvPr id="11268" name="Picture 2" descr="Best Private University in Mathura, Uttar Pradesh(UP), India">
            <a:extLst>
              <a:ext uri="{FF2B5EF4-FFF2-40B4-BE49-F238E27FC236}">
                <a16:creationId xmlns:a16="http://schemas.microsoft.com/office/drawing/2014/main" id="{0B2336F5-230D-4FF0-BAF4-A97F9F8B0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67754-9A5F-4055-9948-4D5AC3CFF454}"/>
              </a:ext>
            </a:extLst>
          </p:cNvPr>
          <p:cNvSpPr txBox="1"/>
          <p:nvPr/>
        </p:nvSpPr>
        <p:spPr>
          <a:xfrm>
            <a:off x="3710353" y="202196"/>
            <a:ext cx="6098344" cy="461665"/>
          </a:xfrm>
          <a:prstGeom prst="rect">
            <a:avLst/>
          </a:prstGeom>
          <a:noFill/>
        </p:spPr>
        <p:txBody>
          <a:bodyPr wrap="square">
            <a:spAutoFit/>
          </a:bodyPr>
          <a:lstStyle/>
          <a:p>
            <a:pPr algn="l"/>
            <a:r>
              <a:rPr lang="en-US" sz="2400" b="1" i="0" dirty="0">
                <a:solidFill>
                  <a:srgbClr val="222222"/>
                </a:solidFill>
                <a:effectLst/>
                <a:latin typeface="Source Sans Pro" panose="020B0503030403020204" pitchFamily="34" charset="0"/>
              </a:rPr>
              <a:t>Types of Black Box Testing</a:t>
            </a:r>
          </a:p>
        </p:txBody>
      </p:sp>
      <p:sp>
        <p:nvSpPr>
          <p:cNvPr id="7" name="TextBox 6">
            <a:extLst>
              <a:ext uri="{FF2B5EF4-FFF2-40B4-BE49-F238E27FC236}">
                <a16:creationId xmlns:a16="http://schemas.microsoft.com/office/drawing/2014/main" id="{FB1D278D-EDC8-49A6-9672-7A32A4447572}"/>
              </a:ext>
            </a:extLst>
          </p:cNvPr>
          <p:cNvSpPr txBox="1"/>
          <p:nvPr/>
        </p:nvSpPr>
        <p:spPr>
          <a:xfrm>
            <a:off x="815926" y="1717323"/>
            <a:ext cx="11071274" cy="4832092"/>
          </a:xfrm>
          <a:prstGeom prst="rect">
            <a:avLst/>
          </a:prstGeom>
          <a:noFill/>
        </p:spPr>
        <p:txBody>
          <a:bodyPr wrap="square">
            <a:spAutoFit/>
          </a:bodyPr>
          <a:lstStyle/>
          <a:p>
            <a:pPr algn="just"/>
            <a:r>
              <a:rPr lang="en-US" sz="2800" dirty="0"/>
              <a:t>There are many types of Black Box Testing but the following are the prominent ones –</a:t>
            </a:r>
          </a:p>
          <a:p>
            <a:pPr algn="just"/>
            <a:endParaRPr lang="en-US" sz="2800" dirty="0"/>
          </a:p>
          <a:p>
            <a:pPr algn="just"/>
            <a:r>
              <a:rPr lang="en-US" sz="2800" b="1" dirty="0"/>
              <a:t>Functional testing – </a:t>
            </a:r>
            <a:r>
              <a:rPr lang="en-US" sz="2800" dirty="0"/>
              <a:t>This black box testing type is related to the functional requirements of a system; it is done by software testers.</a:t>
            </a:r>
          </a:p>
          <a:p>
            <a:pPr algn="just"/>
            <a:r>
              <a:rPr lang="en-US" sz="2800" b="1" dirty="0"/>
              <a:t>Non-functional testing </a:t>
            </a:r>
            <a:r>
              <a:rPr lang="en-US" sz="2800" dirty="0"/>
              <a:t>– This type of black box testing is not related to testing of specific functionality, but non-functional requirements such as performance, scalability, usability.</a:t>
            </a:r>
          </a:p>
          <a:p>
            <a:pPr algn="just"/>
            <a:r>
              <a:rPr lang="en-US" sz="2800" b="1" dirty="0"/>
              <a:t>Regression testing </a:t>
            </a:r>
            <a:r>
              <a:rPr lang="en-US" sz="2800" dirty="0"/>
              <a:t>– Regression Testing is done after code fixes, upgrades or any other system maintenance to check the new code has not affected the existing code.</a:t>
            </a:r>
            <a:endParaRPr lang="en-IN" sz="2800" dirty="0"/>
          </a:p>
        </p:txBody>
      </p:sp>
    </p:spTree>
    <p:extLst>
      <p:ext uri="{BB962C8B-B14F-4D97-AF65-F5344CB8AC3E}">
        <p14:creationId xmlns:p14="http://schemas.microsoft.com/office/powerpoint/2010/main" val="42739413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C7422-F14C-411F-BB9C-AAC17A8542CE}"/>
              </a:ext>
            </a:extLst>
          </p:cNvPr>
          <p:cNvSpPr txBox="1"/>
          <p:nvPr/>
        </p:nvSpPr>
        <p:spPr>
          <a:xfrm>
            <a:off x="4019843" y="244398"/>
            <a:ext cx="6098344" cy="523220"/>
          </a:xfrm>
          <a:prstGeom prst="rect">
            <a:avLst/>
          </a:prstGeom>
          <a:noFill/>
        </p:spPr>
        <p:txBody>
          <a:bodyPr wrap="square">
            <a:spAutoFit/>
          </a:bodyPr>
          <a:lstStyle/>
          <a:p>
            <a:pPr algn="just"/>
            <a:r>
              <a:rPr lang="en-US" sz="2800" b="1" i="0" dirty="0">
                <a:solidFill>
                  <a:srgbClr val="610B38"/>
                </a:solidFill>
                <a:effectLst/>
                <a:latin typeface="erdana"/>
              </a:rPr>
              <a:t>Techniques Used in Black Box Testing</a:t>
            </a:r>
          </a:p>
        </p:txBody>
      </p:sp>
      <p:graphicFrame>
        <p:nvGraphicFramePr>
          <p:cNvPr id="4" name="Table 3">
            <a:extLst>
              <a:ext uri="{FF2B5EF4-FFF2-40B4-BE49-F238E27FC236}">
                <a16:creationId xmlns:a16="http://schemas.microsoft.com/office/drawing/2014/main" id="{44E5B692-8F7F-41D5-A838-0BE915B63AFE}"/>
              </a:ext>
            </a:extLst>
          </p:cNvPr>
          <p:cNvGraphicFramePr>
            <a:graphicFrameLocks noGrp="1"/>
          </p:cNvGraphicFramePr>
          <p:nvPr>
            <p:extLst>
              <p:ext uri="{D42A27DB-BD31-4B8C-83A1-F6EECF244321}">
                <p14:modId xmlns:p14="http://schemas.microsoft.com/office/powerpoint/2010/main" val="2212615666"/>
              </p:ext>
            </p:extLst>
          </p:nvPr>
        </p:nvGraphicFramePr>
        <p:xfrm>
          <a:off x="168812" y="928468"/>
          <a:ext cx="11633982" cy="6651872"/>
        </p:xfrm>
        <a:graphic>
          <a:graphicData uri="http://schemas.openxmlformats.org/drawingml/2006/table">
            <a:tbl>
              <a:tblPr/>
              <a:tblGrid>
                <a:gridCol w="2899112">
                  <a:extLst>
                    <a:ext uri="{9D8B030D-6E8A-4147-A177-3AD203B41FA5}">
                      <a16:colId xmlns:a16="http://schemas.microsoft.com/office/drawing/2014/main" val="696623273"/>
                    </a:ext>
                  </a:extLst>
                </a:gridCol>
                <a:gridCol w="8734870">
                  <a:extLst>
                    <a:ext uri="{9D8B030D-6E8A-4147-A177-3AD203B41FA5}">
                      <a16:colId xmlns:a16="http://schemas.microsoft.com/office/drawing/2014/main" val="3468877980"/>
                    </a:ext>
                  </a:extLst>
                </a:gridCol>
              </a:tblGrid>
              <a:tr h="1662968">
                <a:tc>
                  <a:txBody>
                    <a:bodyPr/>
                    <a:lstStyle/>
                    <a:p>
                      <a:pPr algn="just" fontAlgn="t"/>
                      <a:r>
                        <a:rPr lang="en-IN" sz="1800" b="1" u="none" strike="noStrike" dirty="0">
                          <a:solidFill>
                            <a:schemeClr val="tx1"/>
                          </a:solidFill>
                          <a:effectLst/>
                          <a:latin typeface="inter-regular"/>
                          <a:hlinkClick r:id="rId2">
                            <a:extLst>
                              <a:ext uri="{A12FA001-AC4F-418D-AE19-62706E023703}">
                                <ahyp:hlinkClr xmlns:ahyp="http://schemas.microsoft.com/office/drawing/2018/hyperlinkcolor" xmlns="" val="tx"/>
                              </a:ext>
                            </a:extLst>
                          </a:hlinkClick>
                        </a:rPr>
                        <a:t>Decision Table Technique</a:t>
                      </a:r>
                      <a:endParaRPr lang="en-IN" sz="1800" b="1" dirty="0">
                        <a:solidFill>
                          <a:schemeClr val="tx1"/>
                        </a:solidFill>
                        <a:effectLst/>
                        <a:latin typeface="inter-regular"/>
                      </a:endParaRP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inter-regular"/>
                        </a:rPr>
                        <a:t>Decision Table Technique is a systematic approach where various input combinations and their respective system behavior are captured in a tabular form. It is appropriate for the functions that have a logical relationship between two and more than two inputs.</a:t>
                      </a: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94306393"/>
                  </a:ext>
                </a:extLst>
              </a:tr>
              <a:tr h="1662968">
                <a:tc>
                  <a:txBody>
                    <a:bodyPr/>
                    <a:lstStyle/>
                    <a:p>
                      <a:pPr algn="just" fontAlgn="t"/>
                      <a:r>
                        <a:rPr lang="en-IN" sz="1800" b="1" u="none" strike="noStrike" dirty="0">
                          <a:solidFill>
                            <a:schemeClr val="tx1"/>
                          </a:solidFill>
                          <a:effectLst/>
                          <a:latin typeface="inter-regular"/>
                          <a:hlinkClick r:id="rId3">
                            <a:extLst>
                              <a:ext uri="{A12FA001-AC4F-418D-AE19-62706E023703}">
                                <ahyp:hlinkClr xmlns:ahyp="http://schemas.microsoft.com/office/drawing/2018/hyperlinkcolor" xmlns="" val="tx"/>
                              </a:ext>
                            </a:extLst>
                          </a:hlinkClick>
                        </a:rPr>
                        <a:t>Boundary Value Technique</a:t>
                      </a:r>
                      <a:endParaRPr lang="en-IN" sz="1800" b="1" dirty="0">
                        <a:solidFill>
                          <a:schemeClr val="tx1"/>
                        </a:solidFill>
                        <a:effectLst/>
                        <a:latin typeface="inter-regular"/>
                      </a:endParaRP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Boundary Value Technique is used to test boundary values, boundary values are those that contain the upper and lower limit of a variable. It tests, while entering boundary value whether the software is producing correct output or not.</a:t>
                      </a: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43184723"/>
                  </a:ext>
                </a:extLst>
              </a:tr>
              <a:tr h="1662968">
                <a:tc>
                  <a:txBody>
                    <a:bodyPr/>
                    <a:lstStyle/>
                    <a:p>
                      <a:pPr algn="just" fontAlgn="t"/>
                      <a:r>
                        <a:rPr lang="en-IN" sz="1800" b="1" u="none" strike="noStrike" dirty="0">
                          <a:solidFill>
                            <a:schemeClr val="tx1"/>
                          </a:solidFill>
                          <a:effectLst/>
                          <a:latin typeface="inter-regular"/>
                          <a:hlinkClick r:id="rId4">
                            <a:extLst>
                              <a:ext uri="{A12FA001-AC4F-418D-AE19-62706E023703}">
                                <ahyp:hlinkClr xmlns:ahyp="http://schemas.microsoft.com/office/drawing/2018/hyperlinkcolor" xmlns="" val="tx"/>
                              </a:ext>
                            </a:extLst>
                          </a:hlinkClick>
                        </a:rPr>
                        <a:t>State Transition Technique</a:t>
                      </a:r>
                      <a:endParaRPr lang="en-IN" sz="1800" b="1" dirty="0">
                        <a:solidFill>
                          <a:schemeClr val="tx1"/>
                        </a:solidFill>
                        <a:effectLst/>
                        <a:latin typeface="inter-regular"/>
                      </a:endParaRP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inter-regular"/>
                        </a:rPr>
                        <a:t>State Transition Technique is used to capture the behavior of the software application when different input values are given to the same function. This applies to those types of applications that provide the specific number of attempts to access the application.</a:t>
                      </a: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67023454"/>
                  </a:ext>
                </a:extLst>
              </a:tr>
              <a:tr h="1662968">
                <a:tc>
                  <a:txBody>
                    <a:bodyPr/>
                    <a:lstStyle/>
                    <a:p>
                      <a:pPr algn="just" fontAlgn="t"/>
                      <a:r>
                        <a:rPr lang="en-IN" sz="1800" b="1" u="none" strike="noStrike" dirty="0">
                          <a:solidFill>
                            <a:schemeClr val="tx1"/>
                          </a:solidFill>
                          <a:effectLst/>
                          <a:latin typeface="inter-regular"/>
                          <a:hlinkClick r:id="rId5">
                            <a:extLst>
                              <a:ext uri="{A12FA001-AC4F-418D-AE19-62706E023703}">
                                <ahyp:hlinkClr xmlns:ahyp="http://schemas.microsoft.com/office/drawing/2018/hyperlinkcolor" xmlns="" val="tx"/>
                              </a:ext>
                            </a:extLst>
                          </a:hlinkClick>
                        </a:rPr>
                        <a:t>All-pair Testing Technique</a:t>
                      </a:r>
                      <a:endParaRPr lang="en-IN" sz="1800" b="1" dirty="0">
                        <a:solidFill>
                          <a:schemeClr val="tx1"/>
                        </a:solidFill>
                        <a:effectLst/>
                        <a:latin typeface="inter-regular"/>
                      </a:endParaRP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All-pair testing Technique is used to test all the possible discrete combinations of values. This combinational method is used for testing the application that uses checkbox input, radio button input, list box, text box, etc.</a:t>
                      </a:r>
                    </a:p>
                  </a:txBody>
                  <a:tcPr marL="37512" marR="37512" marT="37512" marB="3751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16046806"/>
                  </a:ext>
                </a:extLst>
              </a:tr>
            </a:tbl>
          </a:graphicData>
        </a:graphic>
      </p:graphicFrame>
    </p:spTree>
    <p:extLst>
      <p:ext uri="{BB962C8B-B14F-4D97-AF65-F5344CB8AC3E}">
        <p14:creationId xmlns:p14="http://schemas.microsoft.com/office/powerpoint/2010/main" val="557606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79758EA-4A19-4ADA-A94E-BA7D58F77384}"/>
              </a:ext>
            </a:extLst>
          </p:cNvPr>
          <p:cNvGraphicFramePr>
            <a:graphicFrameLocks noGrp="1"/>
          </p:cNvGraphicFramePr>
          <p:nvPr>
            <p:extLst>
              <p:ext uri="{D42A27DB-BD31-4B8C-83A1-F6EECF244321}">
                <p14:modId xmlns:p14="http://schemas.microsoft.com/office/powerpoint/2010/main" val="2780434197"/>
              </p:ext>
            </p:extLst>
          </p:nvPr>
        </p:nvGraphicFramePr>
        <p:xfrm>
          <a:off x="1026942" y="1041009"/>
          <a:ext cx="10381956" cy="5922498"/>
        </p:xfrm>
        <a:graphic>
          <a:graphicData uri="http://schemas.openxmlformats.org/drawingml/2006/table">
            <a:tbl>
              <a:tblPr/>
              <a:tblGrid>
                <a:gridCol w="3277772">
                  <a:extLst>
                    <a:ext uri="{9D8B030D-6E8A-4147-A177-3AD203B41FA5}">
                      <a16:colId xmlns:a16="http://schemas.microsoft.com/office/drawing/2014/main" val="3775371633"/>
                    </a:ext>
                  </a:extLst>
                </a:gridCol>
                <a:gridCol w="7104184">
                  <a:extLst>
                    <a:ext uri="{9D8B030D-6E8A-4147-A177-3AD203B41FA5}">
                      <a16:colId xmlns:a16="http://schemas.microsoft.com/office/drawing/2014/main" val="2839367298"/>
                    </a:ext>
                  </a:extLst>
                </a:gridCol>
              </a:tblGrid>
              <a:tr h="1088695">
                <a:tc>
                  <a:txBody>
                    <a:bodyPr/>
                    <a:lstStyle/>
                    <a:p>
                      <a:pPr algn="just" fontAlgn="t"/>
                      <a:r>
                        <a:rPr lang="en-IN" sz="2000" b="1" u="none" strike="noStrike" dirty="0">
                          <a:solidFill>
                            <a:schemeClr val="tx1"/>
                          </a:solidFill>
                          <a:effectLst/>
                          <a:latin typeface="inter-regular"/>
                          <a:hlinkClick r:id="rId2">
                            <a:extLst>
                              <a:ext uri="{A12FA001-AC4F-418D-AE19-62706E023703}">
                                <ahyp:hlinkClr xmlns:ahyp="http://schemas.microsoft.com/office/drawing/2018/hyperlinkcolor" xmlns="" val="tx"/>
                              </a:ext>
                            </a:extLst>
                          </a:hlinkClick>
                        </a:rPr>
                        <a:t>Cause-Effect Technique</a:t>
                      </a:r>
                      <a:endParaRPr lang="en-IN" sz="2000" b="1" dirty="0">
                        <a:solidFill>
                          <a:schemeClr val="tx1"/>
                        </a:solidFill>
                        <a:effectLst/>
                        <a:latin typeface="inter-regular"/>
                      </a:endParaRP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Cause-Effect Technique underlines the relationship between a given result and all the factors affecting the result.It is based on a collection of requirements.</a:t>
                      </a: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13298898"/>
                  </a:ext>
                </a:extLst>
              </a:tr>
              <a:tr h="1480624">
                <a:tc>
                  <a:txBody>
                    <a:bodyPr/>
                    <a:lstStyle/>
                    <a:p>
                      <a:pPr algn="l" fontAlgn="t"/>
                      <a:r>
                        <a:rPr lang="en-IN" sz="2000" b="1" u="none" strike="noStrike" dirty="0">
                          <a:solidFill>
                            <a:schemeClr val="tx1"/>
                          </a:solidFill>
                          <a:effectLst/>
                          <a:latin typeface="inter-regular"/>
                          <a:hlinkClick r:id="rId3">
                            <a:extLst>
                              <a:ext uri="{A12FA001-AC4F-418D-AE19-62706E023703}">
                                <ahyp:hlinkClr xmlns:ahyp="http://schemas.microsoft.com/office/drawing/2018/hyperlinkcolor" xmlns="" val="tx"/>
                              </a:ext>
                            </a:extLst>
                          </a:hlinkClick>
                        </a:rPr>
                        <a:t>Equivalence Partitioning Technique</a:t>
                      </a:r>
                      <a:endParaRPr lang="en-IN" sz="2000" b="1" dirty="0">
                        <a:solidFill>
                          <a:schemeClr val="tx1"/>
                        </a:solidFill>
                        <a:effectLst/>
                        <a:latin typeface="inter-regular"/>
                      </a:endParaRP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Equivalence partitioning is a technique of software testing in which input data divided into partitions of valid and invalid values, and it is mandatory that all partitions must exhibit the same behavior.</a:t>
                      </a: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98765838"/>
                  </a:ext>
                </a:extLst>
              </a:tr>
              <a:tr h="1480624">
                <a:tc>
                  <a:txBody>
                    <a:bodyPr/>
                    <a:lstStyle/>
                    <a:p>
                      <a:pPr algn="just" fontAlgn="t"/>
                      <a:r>
                        <a:rPr lang="en-IN" sz="2000" b="1" u="none" strike="noStrike" dirty="0">
                          <a:solidFill>
                            <a:schemeClr val="tx1"/>
                          </a:solidFill>
                          <a:effectLst/>
                          <a:latin typeface="inter-regular"/>
                          <a:hlinkClick r:id="rId4">
                            <a:extLst>
                              <a:ext uri="{A12FA001-AC4F-418D-AE19-62706E023703}">
                                <ahyp:hlinkClr xmlns:ahyp="http://schemas.microsoft.com/office/drawing/2018/hyperlinkcolor" xmlns="" val="tx"/>
                              </a:ext>
                            </a:extLst>
                          </a:hlinkClick>
                        </a:rPr>
                        <a:t>Error Guessing Technique</a:t>
                      </a:r>
                      <a:endParaRPr lang="en-IN" sz="2000" b="1" dirty="0">
                        <a:solidFill>
                          <a:schemeClr val="tx1"/>
                        </a:solidFill>
                        <a:effectLst/>
                        <a:latin typeface="inter-regular"/>
                      </a:endParaRP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Error guessing is a technique in which there is no specific method for identifying the error. It is based on the experience of the test analyst, where the tester uses the experience to guess the problematic areas of the software.</a:t>
                      </a: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77099594"/>
                  </a:ext>
                </a:extLst>
              </a:tr>
              <a:tr h="1872555">
                <a:tc>
                  <a:txBody>
                    <a:bodyPr/>
                    <a:lstStyle/>
                    <a:p>
                      <a:pPr algn="just" fontAlgn="t"/>
                      <a:r>
                        <a:rPr lang="en-IN" sz="2000" b="1" u="none" strike="noStrike" dirty="0">
                          <a:solidFill>
                            <a:schemeClr val="tx1"/>
                          </a:solidFill>
                          <a:effectLst/>
                          <a:latin typeface="inter-regular"/>
                          <a:hlinkClick r:id="rId5">
                            <a:extLst>
                              <a:ext uri="{A12FA001-AC4F-418D-AE19-62706E023703}">
                                <ahyp:hlinkClr xmlns:ahyp="http://schemas.microsoft.com/office/drawing/2018/hyperlinkcolor" xmlns="" val="tx"/>
                              </a:ext>
                            </a:extLst>
                          </a:hlinkClick>
                        </a:rPr>
                        <a:t>Use Case Technique</a:t>
                      </a:r>
                      <a:endParaRPr lang="en-IN" sz="2000" b="1" dirty="0">
                        <a:solidFill>
                          <a:schemeClr val="tx1"/>
                        </a:solidFill>
                        <a:effectLst/>
                        <a:latin typeface="inter-regular"/>
                      </a:endParaRP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Use case Technique used to identify the test cases from the beginning to the end of the system as per the usage of the system. By using this technique, the test team creates a test scenario that can exercise the entire software based on the functionality of each function from start to end.</a:t>
                      </a:r>
                    </a:p>
                  </a:txBody>
                  <a:tcPr marL="39994" marR="39994" marT="39994" marB="3999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09251384"/>
                  </a:ext>
                </a:extLst>
              </a:tr>
            </a:tbl>
          </a:graphicData>
        </a:graphic>
      </p:graphicFrame>
      <p:sp>
        <p:nvSpPr>
          <p:cNvPr id="4" name="TextBox 3">
            <a:extLst>
              <a:ext uri="{FF2B5EF4-FFF2-40B4-BE49-F238E27FC236}">
                <a16:creationId xmlns:a16="http://schemas.microsoft.com/office/drawing/2014/main" id="{9B893DE9-8EC1-4B55-BB0F-206FBCA66181}"/>
              </a:ext>
            </a:extLst>
          </p:cNvPr>
          <p:cNvSpPr txBox="1"/>
          <p:nvPr/>
        </p:nvSpPr>
        <p:spPr>
          <a:xfrm>
            <a:off x="3668150" y="293634"/>
            <a:ext cx="6098344" cy="523220"/>
          </a:xfrm>
          <a:prstGeom prst="rect">
            <a:avLst/>
          </a:prstGeom>
          <a:noFill/>
        </p:spPr>
        <p:txBody>
          <a:bodyPr wrap="square">
            <a:spAutoFit/>
          </a:bodyPr>
          <a:lstStyle/>
          <a:p>
            <a:pPr algn="just"/>
            <a:r>
              <a:rPr lang="en-US" sz="2800" b="1" i="0" dirty="0">
                <a:solidFill>
                  <a:srgbClr val="610B38"/>
                </a:solidFill>
                <a:effectLst/>
                <a:latin typeface="erdana"/>
              </a:rPr>
              <a:t>Techniques Used in Black Box Testing</a:t>
            </a:r>
          </a:p>
        </p:txBody>
      </p:sp>
    </p:spTree>
    <p:extLst>
      <p:ext uri="{BB962C8B-B14F-4D97-AF65-F5344CB8AC3E}">
        <p14:creationId xmlns:p14="http://schemas.microsoft.com/office/powerpoint/2010/main" val="575163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E735A-43A8-46DB-AC9E-03D3B9153017}"/>
              </a:ext>
            </a:extLst>
          </p:cNvPr>
          <p:cNvSpPr txBox="1"/>
          <p:nvPr/>
        </p:nvSpPr>
        <p:spPr>
          <a:xfrm>
            <a:off x="3457135" y="258466"/>
            <a:ext cx="6098344"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Functional testing </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D306AC2-3E54-4927-88A5-A97B55EEB980}"/>
              </a:ext>
            </a:extLst>
          </p:cNvPr>
          <p:cNvSpPr txBox="1"/>
          <p:nvPr/>
        </p:nvSpPr>
        <p:spPr>
          <a:xfrm>
            <a:off x="703385" y="1331966"/>
            <a:ext cx="10410091" cy="1384995"/>
          </a:xfrm>
          <a:prstGeom prst="rect">
            <a:avLst/>
          </a:prstGeom>
          <a:noFill/>
        </p:spPr>
        <p:txBody>
          <a:bodyPr wrap="square">
            <a:spAutoFit/>
          </a:bodyPr>
          <a:lstStyle/>
          <a:p>
            <a:pPr lvl="1" algn="just" eaLnBrk="1" hangingPunct="1">
              <a:buFont typeface="Wingdings" pitchFamily="2" charset="2"/>
              <a:buChar char="è"/>
            </a:pPr>
            <a:r>
              <a:rPr lang="en-CA" altLang="en-US" sz="2800" dirty="0">
                <a:latin typeface="Times New Roman" panose="02020603050405020304" pitchFamily="18" charset="0"/>
                <a:cs typeface="Times New Roman" panose="02020603050405020304" pitchFamily="18" charset="0"/>
              </a:rPr>
              <a:t>Functional Testing- testing based on functionality of the program rather than internal structure of the code (Black box testing)</a:t>
            </a:r>
          </a:p>
          <a:p>
            <a:pPr lvl="1" algn="just" eaLnBrk="1" hangingPunct="1">
              <a:buFont typeface="Wingdings" pitchFamily="2" charset="2"/>
              <a:buChar char="è"/>
            </a:pPr>
            <a:endParaRPr lang="en-CA" alt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C2C2577-FCB8-48F4-807D-D7FFD55744A8}"/>
              </a:ext>
            </a:extLst>
          </p:cNvPr>
          <p:cNvPicPr>
            <a:picLocks noChangeAspect="1"/>
          </p:cNvPicPr>
          <p:nvPr/>
        </p:nvPicPr>
        <p:blipFill>
          <a:blip r:embed="rId2"/>
          <a:stretch>
            <a:fillRect/>
          </a:stretch>
        </p:blipFill>
        <p:spPr>
          <a:xfrm>
            <a:off x="1842353" y="2931356"/>
            <a:ext cx="7381875" cy="3771900"/>
          </a:xfrm>
          <a:prstGeom prst="rect">
            <a:avLst/>
          </a:prstGeom>
        </p:spPr>
      </p:pic>
    </p:spTree>
    <p:extLst>
      <p:ext uri="{BB962C8B-B14F-4D97-AF65-F5344CB8AC3E}">
        <p14:creationId xmlns:p14="http://schemas.microsoft.com/office/powerpoint/2010/main" val="1807636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C66E4-D280-4E11-BAC0-732F2DEBC2DF}"/>
              </a:ext>
            </a:extLst>
          </p:cNvPr>
          <p:cNvPicPr>
            <a:picLocks noChangeAspect="1"/>
          </p:cNvPicPr>
          <p:nvPr/>
        </p:nvPicPr>
        <p:blipFill>
          <a:blip r:embed="rId2"/>
          <a:stretch>
            <a:fillRect/>
          </a:stretch>
        </p:blipFill>
        <p:spPr>
          <a:xfrm>
            <a:off x="745588" y="492368"/>
            <a:ext cx="10255347" cy="6077243"/>
          </a:xfrm>
          <a:prstGeom prst="rect">
            <a:avLst/>
          </a:prstGeom>
        </p:spPr>
      </p:pic>
    </p:spTree>
    <p:extLst>
      <p:ext uri="{BB962C8B-B14F-4D97-AF65-F5344CB8AC3E}">
        <p14:creationId xmlns:p14="http://schemas.microsoft.com/office/powerpoint/2010/main" val="10232454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D5AA3-6C87-4D43-B14E-D87BC512B223}"/>
              </a:ext>
            </a:extLst>
          </p:cNvPr>
          <p:cNvSpPr txBox="1"/>
          <p:nvPr/>
        </p:nvSpPr>
        <p:spPr>
          <a:xfrm>
            <a:off x="633044" y="620902"/>
            <a:ext cx="11226019" cy="3892732"/>
          </a:xfrm>
          <a:prstGeom prst="rect">
            <a:avLst/>
          </a:prstGeom>
          <a:noFill/>
        </p:spPr>
        <p:txBody>
          <a:bodyPr wrap="square">
            <a:spAutoFit/>
          </a:bodyPr>
          <a:lstStyle/>
          <a:p>
            <a:pPr eaLnBrk="1" hangingPunct="1">
              <a:lnSpc>
                <a:spcPct val="80000"/>
              </a:lnSpc>
            </a:pPr>
            <a:r>
              <a:rPr lang="en-US" altLang="en-US" sz="2800" dirty="0"/>
              <a:t>Boundary value analysis is the best known functional testing technique.</a:t>
            </a:r>
          </a:p>
          <a:p>
            <a:pPr eaLnBrk="1" hangingPunct="1">
              <a:lnSpc>
                <a:spcPct val="80000"/>
              </a:lnSpc>
            </a:pPr>
            <a:endParaRPr lang="en-US" altLang="en-US" sz="2800" dirty="0"/>
          </a:p>
          <a:p>
            <a:pPr eaLnBrk="1" hangingPunct="1">
              <a:lnSpc>
                <a:spcPct val="80000"/>
              </a:lnSpc>
            </a:pPr>
            <a:r>
              <a:rPr lang="en-US" altLang="en-US" sz="2800" dirty="0"/>
              <a:t>The objective of functional testing is to use knowledge of the functional nature of a program to identify test cases.</a:t>
            </a:r>
          </a:p>
          <a:p>
            <a:pPr eaLnBrk="1" hangingPunct="1">
              <a:lnSpc>
                <a:spcPct val="80000"/>
              </a:lnSpc>
            </a:pPr>
            <a:endParaRPr lang="en-US" altLang="en-US" sz="2800" dirty="0"/>
          </a:p>
          <a:p>
            <a:pPr eaLnBrk="1" hangingPunct="1">
              <a:lnSpc>
                <a:spcPct val="80000"/>
              </a:lnSpc>
            </a:pPr>
            <a:r>
              <a:rPr lang="en-US" altLang="en-US" sz="2800" dirty="0"/>
              <a:t>Historically, functional testing has focused on the input domain, but it is a good supplement to consider test cases based on the range as well.</a:t>
            </a:r>
          </a:p>
          <a:p>
            <a:pPr>
              <a:lnSpc>
                <a:spcPct val="80000"/>
              </a:lnSpc>
            </a:pPr>
            <a:endParaRPr lang="en-US" altLang="en-US" sz="2800" dirty="0"/>
          </a:p>
          <a:p>
            <a:pPr>
              <a:lnSpc>
                <a:spcPct val="80000"/>
              </a:lnSpc>
            </a:pPr>
            <a:r>
              <a:rPr lang="en-US" altLang="en-US" sz="2800" dirty="0"/>
              <a:t>Boundary value analysis focuses on the boundary of the input space to identify test cases.</a:t>
            </a:r>
          </a:p>
          <a:p>
            <a:pPr eaLnBrk="1" hangingPunct="1">
              <a:lnSpc>
                <a:spcPct val="80000"/>
              </a:lnSpc>
            </a:pPr>
            <a:endParaRPr lang="en-US" altLang="en-US" sz="2800" dirty="0"/>
          </a:p>
        </p:txBody>
      </p:sp>
    </p:spTree>
    <p:extLst>
      <p:ext uri="{BB962C8B-B14F-4D97-AF65-F5344CB8AC3E}">
        <p14:creationId xmlns:p14="http://schemas.microsoft.com/office/powerpoint/2010/main" val="30548331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rtlCol="0">
            <a:normAutofit/>
          </a:bodyPr>
          <a:lstStyle/>
          <a:p>
            <a:pPr>
              <a:defRPr/>
            </a:pPr>
            <a:r>
              <a:rPr lang="en-US" altLang="en-US" dirty="0"/>
              <a:t>Value Selection in Boundary Value Analysis</a:t>
            </a:r>
          </a:p>
        </p:txBody>
      </p:sp>
      <p:sp>
        <p:nvSpPr>
          <p:cNvPr id="52227" name="Rectangle 3"/>
          <p:cNvSpPr>
            <a:spLocks noGrp="1" noChangeArrowheads="1"/>
          </p:cNvSpPr>
          <p:nvPr>
            <p:ph idx="1"/>
          </p:nvPr>
        </p:nvSpPr>
        <p:spPr/>
        <p:txBody>
          <a:bodyPr/>
          <a:lstStyle/>
          <a:p>
            <a:pPr eaLnBrk="1" hangingPunct="1"/>
            <a:r>
              <a:rPr lang="en-US" altLang="en-US"/>
              <a:t>The basic idea in boundary value analysis is to select input variable values at their:</a:t>
            </a:r>
          </a:p>
          <a:p>
            <a:pPr lvl="1" eaLnBrk="1" hangingPunct="1"/>
            <a:r>
              <a:rPr lang="en-US" altLang="en-US"/>
              <a:t>Minimum</a:t>
            </a:r>
          </a:p>
          <a:p>
            <a:pPr lvl="1" eaLnBrk="1" hangingPunct="1"/>
            <a:r>
              <a:rPr lang="en-US" altLang="en-US"/>
              <a:t>Just above the minimum</a:t>
            </a:r>
          </a:p>
          <a:p>
            <a:pPr lvl="1" eaLnBrk="1" hangingPunct="1"/>
            <a:r>
              <a:rPr lang="en-US" altLang="en-US"/>
              <a:t>A nominal value</a:t>
            </a:r>
          </a:p>
          <a:p>
            <a:pPr lvl="1" eaLnBrk="1" hangingPunct="1"/>
            <a:r>
              <a:rPr lang="en-US" altLang="en-US"/>
              <a:t>Just below the maximum</a:t>
            </a:r>
          </a:p>
          <a:p>
            <a:pPr lvl="1" eaLnBrk="1" hangingPunct="1"/>
            <a:r>
              <a:rPr lang="en-US" altLang="en-US"/>
              <a:t>Maximum</a:t>
            </a:r>
          </a:p>
        </p:txBody>
      </p:sp>
      <p:sp>
        <p:nvSpPr>
          <p:cNvPr id="5222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fld id="{13A21CE2-D576-4A59-B44C-97FD07584A1E}" type="slidenum">
              <a:rPr lang="en-CA" altLang="en-US" sz="1200">
                <a:solidFill>
                  <a:srgbClr val="898989"/>
                </a:solidFill>
              </a:rPr>
              <a:pPr/>
              <a:t>96</a:t>
            </a:fld>
            <a:endParaRPr lang="en-CA" altLang="en-US" sz="1200">
              <a:solidFill>
                <a:srgbClr val="898989"/>
              </a:solidFill>
            </a:endParaRPr>
          </a:p>
        </p:txBody>
      </p:sp>
    </p:spTree>
    <p:extLst>
      <p:ext uri="{BB962C8B-B14F-4D97-AF65-F5344CB8AC3E}">
        <p14:creationId xmlns:p14="http://schemas.microsoft.com/office/powerpoint/2010/main" val="18534598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fld id="{6D43FEF5-32EB-425F-B3BA-348446A089B7}" type="slidenum">
              <a:rPr lang="en-CA" altLang="en-US" sz="1200">
                <a:solidFill>
                  <a:srgbClr val="898989"/>
                </a:solidFill>
              </a:rPr>
              <a:pPr/>
              <a:t>97</a:t>
            </a:fld>
            <a:endParaRPr lang="en-CA" altLang="en-US" sz="1200">
              <a:solidFill>
                <a:srgbClr val="898989"/>
              </a:solidFill>
            </a:endParaRP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2024064"/>
            <a:ext cx="82296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497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rtlCol="0">
            <a:normAutofit/>
          </a:bodyPr>
          <a:lstStyle/>
          <a:p>
            <a:pPr>
              <a:defRPr/>
            </a:pPr>
            <a:r>
              <a:rPr lang="en-US" altLang="en-US" dirty="0"/>
              <a:t>Boundary Value Analysis for  Program</a:t>
            </a:r>
            <a:endParaRPr lang="en-US" altLang="en-US" dirty="0">
              <a:latin typeface="CoronetPS" pitchFamily="66" charset="0"/>
            </a:endParaRPr>
          </a:p>
        </p:txBody>
      </p:sp>
      <p:sp>
        <p:nvSpPr>
          <p:cNvPr id="5734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fld id="{C6E67783-4BC3-4274-B6C3-1C45CC2D3273}" type="slidenum">
              <a:rPr lang="en-CA" altLang="en-US" sz="1200">
                <a:solidFill>
                  <a:srgbClr val="898989"/>
                </a:solidFill>
              </a:rPr>
              <a:pPr/>
              <a:t>98</a:t>
            </a:fld>
            <a:endParaRPr lang="en-CA" altLang="en-US" sz="1200">
              <a:solidFill>
                <a:srgbClr val="898989"/>
              </a:solidFill>
            </a:endParaRPr>
          </a:p>
        </p:txBody>
      </p:sp>
      <p:graphicFrame>
        <p:nvGraphicFramePr>
          <p:cNvPr id="57349" name="Object 5"/>
          <p:cNvGraphicFramePr>
            <a:graphicFrameLocks noChangeAspect="1"/>
          </p:cNvGraphicFramePr>
          <p:nvPr/>
        </p:nvGraphicFramePr>
        <p:xfrm>
          <a:off x="2628901" y="2395539"/>
          <a:ext cx="6099175" cy="2757487"/>
        </p:xfrm>
        <a:graphic>
          <a:graphicData uri="http://schemas.openxmlformats.org/presentationml/2006/ole">
            <mc:AlternateContent xmlns:mc="http://schemas.openxmlformats.org/markup-compatibility/2006">
              <mc:Choice xmlns:v="urn:schemas-microsoft-com:vml" Requires="v">
                <p:oleObj spid="_x0000_s1126" name="Drawing" r:id="rId4" imgW="6096000" imgH="2752725" progId="MSDraw.Drawing.8.1">
                  <p:embed/>
                </p:oleObj>
              </mc:Choice>
              <mc:Fallback>
                <p:oleObj name="Drawing" r:id="rId4" imgW="6096000" imgH="2752725" progId="MSDraw.Drawing.8.1">
                  <p:embed/>
                  <p:pic>
                    <p:nvPicPr>
                      <p:cNvPr id="573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1" y="2395539"/>
                        <a:ext cx="6099175" cy="275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0" name="Rectangle 6"/>
          <p:cNvSpPr>
            <a:spLocks noChangeArrowheads="1"/>
          </p:cNvSpPr>
          <p:nvPr/>
        </p:nvSpPr>
        <p:spPr bwMode="auto">
          <a:xfrm>
            <a:off x="4681538" y="3006725"/>
            <a:ext cx="1770062" cy="1049338"/>
          </a:xfrm>
          <a:prstGeom prst="rect">
            <a:avLst/>
          </a:prstGeom>
          <a:solidFill>
            <a:schemeClr val="accent1"/>
          </a:solidFill>
          <a:ln w="9525">
            <a:solidFill>
              <a:schemeClr val="tx1"/>
            </a:solidFill>
            <a:miter lim="800000"/>
            <a:headEnd/>
            <a:tailEnd/>
          </a:ln>
        </p:spPr>
        <p:txBody>
          <a:bodyPr wrap="none" anchor="ctr"/>
          <a:lstStyle/>
          <a:p>
            <a:pPr eaLnBrk="1" hangingPunct="1"/>
            <a:endParaRPr lang="en-US" altLang="en-US">
              <a:cs typeface="Times New Roman" pitchFamily="18" charset="0"/>
            </a:endParaRPr>
          </a:p>
        </p:txBody>
      </p:sp>
      <p:sp>
        <p:nvSpPr>
          <p:cNvPr id="57351" name="Text Box 7"/>
          <p:cNvSpPr txBox="1">
            <a:spLocks noChangeArrowheads="1"/>
          </p:cNvSpPr>
          <p:nvPr/>
        </p:nvSpPr>
        <p:spPr bwMode="auto">
          <a:xfrm>
            <a:off x="4214813" y="3060701"/>
            <a:ext cx="24066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pPr eaLnBrk="1" hangingPunct="1"/>
            <a:r>
              <a:rPr lang="en-US" altLang="en-US" sz="4800"/>
              <a:t>  ..   .</a:t>
            </a:r>
            <a:r>
              <a:rPr lang="en-US" altLang="en-US" sz="2800"/>
              <a:t>     </a:t>
            </a:r>
            <a:r>
              <a:rPr lang="en-US" altLang="en-US" sz="2400"/>
              <a:t> </a:t>
            </a:r>
            <a:r>
              <a:rPr lang="en-US" altLang="en-US" sz="2800"/>
              <a:t>  </a:t>
            </a:r>
            <a:r>
              <a:rPr lang="en-US" altLang="en-US" sz="4800"/>
              <a:t>..</a:t>
            </a:r>
          </a:p>
        </p:txBody>
      </p:sp>
      <p:sp>
        <p:nvSpPr>
          <p:cNvPr id="57352" name="Text Box 8"/>
          <p:cNvSpPr txBox="1">
            <a:spLocks noChangeArrowheads="1"/>
          </p:cNvSpPr>
          <p:nvPr/>
        </p:nvSpPr>
        <p:spPr bwMode="auto">
          <a:xfrm>
            <a:off x="4211638" y="3419476"/>
            <a:ext cx="19367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pPr eaLnBrk="1" hangingPunct="1"/>
            <a:r>
              <a:rPr lang="en-US" altLang="en-US" sz="4800"/>
              <a:t>       .</a:t>
            </a:r>
            <a:r>
              <a:rPr lang="en-US" altLang="en-US" sz="2800"/>
              <a:t>      </a:t>
            </a:r>
            <a:endParaRPr lang="en-US" altLang="en-US" sz="4800"/>
          </a:p>
        </p:txBody>
      </p:sp>
      <p:sp>
        <p:nvSpPr>
          <p:cNvPr id="57353" name="Text Box 9"/>
          <p:cNvSpPr txBox="1">
            <a:spLocks noChangeArrowheads="1"/>
          </p:cNvSpPr>
          <p:nvPr/>
        </p:nvSpPr>
        <p:spPr bwMode="auto">
          <a:xfrm>
            <a:off x="4217988" y="3263901"/>
            <a:ext cx="21145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pPr eaLnBrk="1" hangingPunct="1"/>
            <a:r>
              <a:rPr lang="en-US" altLang="en-US" sz="4800"/>
              <a:t>       .</a:t>
            </a:r>
            <a:r>
              <a:rPr lang="en-US" altLang="en-US" sz="2800"/>
              <a:t>    </a:t>
            </a:r>
            <a:r>
              <a:rPr lang="en-US" altLang="en-US"/>
              <a:t>  </a:t>
            </a:r>
            <a:r>
              <a:rPr lang="en-US" altLang="en-US" sz="4800"/>
              <a:t> </a:t>
            </a:r>
          </a:p>
        </p:txBody>
      </p:sp>
      <p:sp>
        <p:nvSpPr>
          <p:cNvPr id="57354" name="Text Box 10"/>
          <p:cNvSpPr txBox="1">
            <a:spLocks noChangeArrowheads="1"/>
          </p:cNvSpPr>
          <p:nvPr/>
        </p:nvSpPr>
        <p:spPr bwMode="auto">
          <a:xfrm>
            <a:off x="4217988" y="2387601"/>
            <a:ext cx="20891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pPr eaLnBrk="1" hangingPunct="1"/>
            <a:r>
              <a:rPr lang="en-US" altLang="en-US" sz="4800"/>
              <a:t>       .</a:t>
            </a:r>
            <a:r>
              <a:rPr lang="en-US" altLang="en-US" sz="2800"/>
              <a:t>      </a:t>
            </a:r>
            <a:r>
              <a:rPr lang="en-US" altLang="en-US" sz="4800"/>
              <a:t> </a:t>
            </a:r>
          </a:p>
        </p:txBody>
      </p:sp>
      <p:sp>
        <p:nvSpPr>
          <p:cNvPr id="57355" name="Text Box 11"/>
          <p:cNvSpPr txBox="1">
            <a:spLocks noChangeArrowheads="1"/>
          </p:cNvSpPr>
          <p:nvPr/>
        </p:nvSpPr>
        <p:spPr bwMode="auto">
          <a:xfrm>
            <a:off x="4217988" y="2511426"/>
            <a:ext cx="20891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cs typeface="Times New Roman" pitchFamily="18" charset="0"/>
              </a:defRPr>
            </a:lvl1pPr>
            <a:lvl2pPr>
              <a:defRPr sz="2800">
                <a:solidFill>
                  <a:schemeClr val="tx1"/>
                </a:solidFill>
                <a:latin typeface="Times New Roman" pitchFamily="18" charset="0"/>
                <a:cs typeface="Times New Roman" pitchFamily="18" charset="0"/>
              </a:defRPr>
            </a:lvl2pPr>
            <a:lvl3pPr>
              <a:defRPr sz="2400">
                <a:solidFill>
                  <a:schemeClr val="tx1"/>
                </a:solidFill>
                <a:latin typeface="Times New Roman" pitchFamily="18" charset="0"/>
                <a:cs typeface="Times New Roman" pitchFamily="18" charset="0"/>
              </a:defRPr>
            </a:lvl3pPr>
            <a:lvl4pPr>
              <a:defRPr sz="2000">
                <a:solidFill>
                  <a:schemeClr val="tx1"/>
                </a:solidFill>
                <a:latin typeface="Times New Roman" pitchFamily="18" charset="0"/>
                <a:cs typeface="Times New Roman" pitchFamily="18" charset="0"/>
              </a:defRPr>
            </a:lvl4pPr>
            <a:lvl5pPr>
              <a:defRPr sz="2000">
                <a:solidFill>
                  <a:schemeClr val="tx1"/>
                </a:solidFill>
                <a:latin typeface="Times New Roman" pitchFamily="18" charset="0"/>
                <a:cs typeface="Times New Roman" pitchFamily="18" charset="0"/>
              </a:defRPr>
            </a:lvl5pPr>
            <a:lvl6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6pPr>
            <a:lvl7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7pPr>
            <a:lvl8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8pPr>
            <a:lvl9pPr algn="just" eaLnBrk="0" fontAlgn="base" hangingPunct="0">
              <a:spcAft>
                <a:spcPct val="0"/>
              </a:spcAft>
              <a:buFont typeface="Arial" charset="0"/>
              <a:buChar char="»"/>
              <a:defRPr sz="2000">
                <a:solidFill>
                  <a:schemeClr val="tx1"/>
                </a:solidFill>
                <a:latin typeface="Times New Roman" pitchFamily="18" charset="0"/>
                <a:cs typeface="Times New Roman" pitchFamily="18" charset="0"/>
              </a:defRPr>
            </a:lvl9pPr>
          </a:lstStyle>
          <a:p>
            <a:pPr eaLnBrk="1" hangingPunct="1"/>
            <a:r>
              <a:rPr lang="en-US" altLang="en-US" sz="4800"/>
              <a:t>       .</a:t>
            </a:r>
            <a:r>
              <a:rPr lang="en-US" altLang="en-US" sz="2800"/>
              <a:t>      </a:t>
            </a:r>
            <a:r>
              <a:rPr lang="en-US" altLang="en-US" sz="4800"/>
              <a:t> </a:t>
            </a:r>
          </a:p>
        </p:txBody>
      </p:sp>
    </p:spTree>
    <p:extLst>
      <p:ext uri="{BB962C8B-B14F-4D97-AF65-F5344CB8AC3E}">
        <p14:creationId xmlns:p14="http://schemas.microsoft.com/office/powerpoint/2010/main" val="33861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15962"/>
          </a:xfrm>
        </p:spPr>
        <p:txBody>
          <a:bodyPr>
            <a:normAutofit/>
          </a:bodyPr>
          <a:lstStyle/>
          <a:p>
            <a:pPr algn="ctr"/>
            <a:r>
              <a:rPr lang="en-IN" sz="3600" b="1" dirty="0"/>
              <a:t>The Boundary Value Analysis</a:t>
            </a:r>
          </a:p>
        </p:txBody>
      </p:sp>
      <p:sp>
        <p:nvSpPr>
          <p:cNvPr id="3" name="Content Placeholder 2"/>
          <p:cNvSpPr>
            <a:spLocks noGrp="1"/>
          </p:cNvSpPr>
          <p:nvPr>
            <p:ph idx="1"/>
          </p:nvPr>
        </p:nvSpPr>
        <p:spPr>
          <a:xfrm>
            <a:off x="225083" y="609600"/>
            <a:ext cx="11966917" cy="6096000"/>
          </a:xfrm>
        </p:spPr>
        <p:txBody>
          <a:bodyPr>
            <a:normAutofit/>
          </a:bodyPr>
          <a:lstStyle/>
          <a:p>
            <a:r>
              <a:rPr lang="en-US" sz="2000" dirty="0"/>
              <a:t>The boundary value analysis test cases for our program with two inputs</a:t>
            </a:r>
          </a:p>
          <a:p>
            <a:r>
              <a:rPr lang="en-US" sz="2000" dirty="0"/>
              <a:t>Variables (x and y) that may have any value from 100 to 300 are:</a:t>
            </a:r>
          </a:p>
          <a:p>
            <a:r>
              <a:rPr lang="en-US" sz="2000" dirty="0"/>
              <a:t> (200,100),(200,101), (200,200), (200,299), (200,300), (100,200), (101,200), (299,200) and</a:t>
            </a:r>
          </a:p>
          <a:p>
            <a:r>
              <a:rPr lang="en-US" sz="2000" dirty="0"/>
              <a:t>(300,200). </a:t>
            </a:r>
          </a:p>
          <a:p>
            <a:r>
              <a:rPr lang="en-US" sz="2000" dirty="0"/>
              <a:t>This input domain is shown in Fig.. Each dot represent a test case</a:t>
            </a:r>
          </a:p>
          <a:p>
            <a:r>
              <a:rPr lang="en-US" sz="2000" dirty="0"/>
              <a:t>and inner rectangle is the domain of legitimate inputs. Thus, for a program of n</a:t>
            </a:r>
          </a:p>
          <a:p>
            <a:r>
              <a:rPr lang="en-US" sz="2000" dirty="0"/>
              <a:t>variables, boundary value analysis yield </a:t>
            </a:r>
            <a:r>
              <a:rPr lang="en-US" sz="2000" b="1" dirty="0"/>
              <a:t>4n + 1 </a:t>
            </a:r>
            <a:r>
              <a:rPr lang="en-US" sz="2000" dirty="0"/>
              <a:t>test cases.</a:t>
            </a:r>
            <a:endParaRPr lang="en-IN"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546" y="3657600"/>
            <a:ext cx="39528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3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4914</Words>
  <Application>Microsoft Office PowerPoint</Application>
  <PresentationFormat>Widescreen</PresentationFormat>
  <Paragraphs>716</Paragraphs>
  <Slides>250</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250</vt:i4>
      </vt:variant>
    </vt:vector>
  </HeadingPairs>
  <TitlesOfParts>
    <vt:vector size="262" baseType="lpstr">
      <vt:lpstr>Arial</vt:lpstr>
      <vt:lpstr>Calibri</vt:lpstr>
      <vt:lpstr>Calibri Light</vt:lpstr>
      <vt:lpstr>CoronetPS</vt:lpstr>
      <vt:lpstr>erdana</vt:lpstr>
      <vt:lpstr>inter-regular</vt:lpstr>
      <vt:lpstr>Source Sans Pro</vt:lpstr>
      <vt:lpstr>Times New Roman</vt:lpstr>
      <vt:lpstr>urw-din</vt:lpstr>
      <vt:lpstr>Wingdings</vt:lpstr>
      <vt:lpstr>Office Theme</vt:lpstr>
      <vt:lpstr>Drawing</vt:lpstr>
      <vt:lpstr>PowerPoint Presentation</vt:lpstr>
      <vt:lpstr>Basic Concepts of OOD</vt:lpstr>
      <vt:lpstr>Terminologies related to OOD</vt:lpstr>
      <vt:lpstr>Messages</vt:lpstr>
      <vt:lpstr>Abstraction</vt:lpstr>
      <vt:lpstr>Class</vt:lpstr>
      <vt:lpstr>PowerPoint Presentation</vt:lpstr>
      <vt:lpstr>PowerPoint Presentation</vt:lpstr>
      <vt:lpstr>Operations</vt:lpstr>
      <vt:lpstr>Inheritance</vt:lpstr>
      <vt:lpstr>PowerPoint Presentation</vt:lpstr>
      <vt:lpstr>Polymorphism</vt:lpstr>
      <vt:lpstr>Encapsulation (Information Hiding)</vt:lpstr>
      <vt:lpstr>Hierarchy</vt:lpstr>
      <vt:lpstr>Steps for analysis &amp; design of object oriented system</vt:lpstr>
      <vt:lpstr>Create use case model</vt:lpstr>
      <vt:lpstr>PowerPoint Presentation</vt:lpstr>
      <vt:lpstr>Draw activity diagram (If required)</vt:lpstr>
      <vt:lpstr>Activity diagram processing an order to deliver some goods.</vt:lpstr>
      <vt:lpstr>PowerPoint Presentation</vt:lpstr>
      <vt:lpstr>Draw the interaction diagram</vt:lpstr>
      <vt:lpstr>The object types used in this analysis model are entity objects, interface objects and control objects</vt:lpstr>
      <vt:lpstr>Sequence Diagram</vt:lpstr>
      <vt:lpstr>PowerPoint Presentation</vt:lpstr>
      <vt:lpstr>Draw the class diagram</vt:lpstr>
      <vt:lpstr>Example – class hierarchy</vt:lpstr>
      <vt:lpstr>PowerPoint Presentation</vt:lpstr>
      <vt:lpstr>Design of state chart diagrams</vt:lpstr>
      <vt:lpstr>PowerPoint Presentation</vt:lpstr>
      <vt:lpstr>Draw component and development diagram</vt:lpstr>
      <vt:lpstr>Unified Modeling Language (UML) </vt:lpstr>
      <vt:lpstr>Unified Modeling Language (UML) and Modeling</vt:lpstr>
      <vt:lpstr>Modeling</vt:lpstr>
      <vt:lpstr>Why build models?</vt:lpstr>
      <vt:lpstr>Views in an UML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Restaurant example: Initial classes</vt:lpstr>
      <vt:lpstr>PowerPoint Presentation</vt:lpstr>
      <vt:lpstr>Restaurant example: a seq diag</vt:lpstr>
      <vt:lpstr>Coding</vt:lpstr>
      <vt:lpstr>Goals of Coding </vt:lpstr>
      <vt:lpstr>Verification</vt:lpstr>
      <vt:lpstr>Code Inspection</vt:lpstr>
      <vt:lpstr>Metrics</vt:lpstr>
      <vt:lpstr>Use of Software Metrics</vt:lpstr>
      <vt:lpstr>Different Definitions of Metrics</vt:lpstr>
      <vt:lpstr>Software Metrics</vt:lpstr>
      <vt:lpstr>Categories of Metrics</vt:lpstr>
      <vt:lpstr>Continue…</vt:lpstr>
      <vt:lpstr>Token Count</vt:lpstr>
      <vt:lpstr>PowerPoint Presentation</vt:lpstr>
      <vt:lpstr>PowerPoint Presentation</vt:lpstr>
      <vt:lpstr>PowerPoint Presentation</vt:lpstr>
      <vt:lpstr>PowerPoint Presentation</vt:lpstr>
      <vt:lpstr>Effort and Time</vt:lpstr>
      <vt:lpstr>Language Level</vt:lpstr>
      <vt:lpstr>Counting rules for C language</vt:lpstr>
      <vt:lpstr>PowerPoint Presentation</vt:lpstr>
      <vt:lpstr>PowerPoint Presentation</vt:lpstr>
      <vt:lpstr>PowerPoint Presentation</vt:lpstr>
      <vt:lpstr>Problem-1</vt:lpstr>
      <vt:lpstr>PowerPoint Presentation</vt:lpstr>
      <vt:lpstr>List of Operands &amp; Operators</vt:lpstr>
      <vt:lpstr>PowerPoint Presentation</vt:lpstr>
      <vt:lpstr>PowerPoint Presentation</vt:lpstr>
      <vt:lpstr>Language level by Halstead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Selection in Boundary Value Analysis</vt:lpstr>
      <vt:lpstr>PowerPoint Presentation</vt:lpstr>
      <vt:lpstr>Boundary Value Analysis for  Program</vt:lpstr>
      <vt:lpstr>The Boundary Value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Robustness Testing</vt:lpstr>
      <vt:lpstr>Robustness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Worst Case Testing</vt:lpstr>
      <vt:lpstr>Worst Case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Table Testing</vt:lpstr>
      <vt:lpstr>Parts of Decision Tables </vt:lpstr>
      <vt:lpstr>PowerPoint Presentation</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Matrix</vt:lpstr>
      <vt:lpstr>Process of constructing the Square Matrix leading to computation of Cyclomatic Complexity goes like this:</vt:lpstr>
      <vt:lpstr>Step  2: Construct its corresponding</vt:lpstr>
      <vt:lpstr>PowerPoint Presentation</vt:lpstr>
      <vt:lpstr>PowerPoint Presentation</vt:lpstr>
      <vt:lpstr>  For above figure connection matrix can be shown as under.   </vt:lpstr>
      <vt:lpstr>Step  5: Compute it’s V(G) &amp; draw the matrix again for the same</vt:lpstr>
      <vt:lpstr>PowerPoint Presentation</vt:lpstr>
      <vt:lpstr>PowerPoint Presentation</vt:lpstr>
      <vt:lpstr>Decision Table Testing</vt:lpstr>
      <vt:lpstr>Parts of Decision Tables </vt:lpstr>
      <vt:lpstr>PowerPoint Presentation</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Ajeet</dc:creator>
  <cp:lastModifiedBy>Lecture Room 211</cp:lastModifiedBy>
  <cp:revision>129</cp:revision>
  <dcterms:created xsi:type="dcterms:W3CDTF">2021-11-22T05:27:53Z</dcterms:created>
  <dcterms:modified xsi:type="dcterms:W3CDTF">2023-04-24T06:28:48Z</dcterms:modified>
</cp:coreProperties>
</file>